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2.xml" ContentType="application/vnd.openxmlformats-officedocument.presentationml.notesSlide+xml"/>
  <Override PartName="/ppt/theme/themeOverride4.xml" ContentType="application/vnd.openxmlformats-officedocument.themeOverride+xml"/>
  <Override PartName="/ppt/notesSlides/notesSlide3.xml" ContentType="application/vnd.openxmlformats-officedocument.presentationml.notesSlide+xml"/>
  <Override PartName="/ppt/theme/themeOverride5.xml" ContentType="application/vnd.openxmlformats-officedocument.themeOverride+xml"/>
  <Override PartName="/ppt/notesSlides/notesSlide4.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notesSlides/notesSlide5.xml" ContentType="application/vnd.openxmlformats-officedocument.presentationml.notesSlide+xml"/>
  <Override PartName="/ppt/theme/themeOverride8.xml" ContentType="application/vnd.openxmlformats-officedocument.themeOverride+xml"/>
  <Override PartName="/ppt/notesSlides/notesSlide6.xml" ContentType="application/vnd.openxmlformats-officedocument.presentationml.notesSlide+xml"/>
  <Override PartName="/ppt/theme/themeOverride9.xml" ContentType="application/vnd.openxmlformats-officedocument.themeOverride+xml"/>
  <Override PartName="/ppt/notesSlides/notesSlide7.xml" ContentType="application/vnd.openxmlformats-officedocument.presentationml.notesSlide+xml"/>
  <Override PartName="/ppt/theme/themeOverride10.xml" ContentType="application/vnd.openxmlformats-officedocument.themeOverride+xml"/>
  <Override PartName="/ppt/notesSlides/notesSlide8.xml" ContentType="application/vnd.openxmlformats-officedocument.presentationml.notesSlide+xml"/>
  <Override PartName="/ppt/theme/themeOverride11.xml" ContentType="application/vnd.openxmlformats-officedocument.themeOverride+xml"/>
  <Override PartName="/ppt/notesSlides/notesSlide9.xml" ContentType="application/vnd.openxmlformats-officedocument.presentationml.notesSlide+xml"/>
  <Override PartName="/ppt/theme/themeOverride12.xml" ContentType="application/vnd.openxmlformats-officedocument.themeOverride+xml"/>
  <Override PartName="/ppt/notesSlides/notesSlide10.xml" ContentType="application/vnd.openxmlformats-officedocument.presentationml.notesSlide+xml"/>
  <Override PartName="/ppt/theme/themeOverride13.xml" ContentType="application/vnd.openxmlformats-officedocument.themeOverride+xml"/>
  <Override PartName="/ppt/notesSlides/notesSlide11.xml" ContentType="application/vnd.openxmlformats-officedocument.presentationml.notesSlide+xml"/>
  <Override PartName="/ppt/theme/themeOverride14.xml" ContentType="application/vnd.openxmlformats-officedocument.themeOverride+xml"/>
  <Override PartName="/ppt/notesSlides/notesSlide12.xml" ContentType="application/vnd.openxmlformats-officedocument.presentationml.notesSlide+xml"/>
  <Override PartName="/ppt/theme/themeOverride15.xml" ContentType="application/vnd.openxmlformats-officedocument.themeOverride+xml"/>
  <Override PartName="/ppt/notesSlides/notesSlide13.xml" ContentType="application/vnd.openxmlformats-officedocument.presentationml.notesSlide+xml"/>
  <Override PartName="/ppt/theme/themeOverride16.xml" ContentType="application/vnd.openxmlformats-officedocument.themeOverride+xml"/>
  <Override PartName="/ppt/notesSlides/notesSlide14.xml" ContentType="application/vnd.openxmlformats-officedocument.presentationml.notesSlide+xml"/>
  <Override PartName="/ppt/theme/themeOverride17.xml" ContentType="application/vnd.openxmlformats-officedocument.themeOverride+xml"/>
  <Override PartName="/ppt/tags/tag1.xml" ContentType="application/vnd.openxmlformats-officedocument.presentationml.tags+xml"/>
  <Override PartName="/ppt/notesSlides/notesSlide15.xml" ContentType="application/vnd.openxmlformats-officedocument.presentationml.notesSlide+xml"/>
  <Override PartName="/ppt/theme/themeOverride18.xml" ContentType="application/vnd.openxmlformats-officedocument.themeOverride+xml"/>
  <Override PartName="/ppt/tags/tag2.xml" ContentType="application/vnd.openxmlformats-officedocument.presentationml.tags+xml"/>
  <Override PartName="/ppt/notesSlides/notesSlide16.xml" ContentType="application/vnd.openxmlformats-officedocument.presentationml.notesSlide+xml"/>
  <Override PartName="/ppt/theme/themeOverride19.xml" ContentType="application/vnd.openxmlformats-officedocument.themeOverride+xml"/>
  <Override PartName="/ppt/notesSlides/notesSlide17.xml" ContentType="application/vnd.openxmlformats-officedocument.presentationml.notesSlide+xml"/>
  <Override PartName="/ppt/theme/themeOverride20.xml" ContentType="application/vnd.openxmlformats-officedocument.themeOverride+xml"/>
  <Override PartName="/ppt/notesSlides/notesSlide18.xml" ContentType="application/vnd.openxmlformats-officedocument.presentationml.notesSlide+xml"/>
  <Override PartName="/ppt/theme/themeOverride21.xml" ContentType="application/vnd.openxmlformats-officedocument.themeOverride+xml"/>
  <Override PartName="/ppt/notesSlides/notesSlide19.xml" ContentType="application/vnd.openxmlformats-officedocument.presentationml.notesSlide+xml"/>
  <Override PartName="/ppt/theme/themeOverride22.xml" ContentType="application/vnd.openxmlformats-officedocument.themeOverride+xml"/>
  <Override PartName="/ppt/notesSlides/notesSlide20.xml" ContentType="application/vnd.openxmlformats-officedocument.presentationml.notesSl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notesSlides/notesSlide21.xml" ContentType="application/vnd.openxmlformats-officedocument.presentationml.notesSl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notesSlides/notesSlide22.xml" ContentType="application/vnd.openxmlformats-officedocument.presentationml.notesSlide+xml"/>
  <Override PartName="/ppt/theme/themeOverride31.xml" ContentType="application/vnd.openxmlformats-officedocument.themeOverride+xml"/>
  <Override PartName="/ppt/notesSlides/notesSlide23.xml" ContentType="application/vnd.openxmlformats-officedocument.presentationml.notesSlide+xml"/>
  <Override PartName="/ppt/theme/themeOverride32.xml" ContentType="application/vnd.openxmlformats-officedocument.themeOverride+xml"/>
  <Override PartName="/ppt/notesSlides/notesSlide24.xml" ContentType="application/vnd.openxmlformats-officedocument.presentationml.notesSlide+xml"/>
  <Override PartName="/ppt/theme/themeOverride33.xml" ContentType="application/vnd.openxmlformats-officedocument.themeOverride+xml"/>
  <Override PartName="/ppt/notesSlides/notesSlide25.xml" ContentType="application/vnd.openxmlformats-officedocument.presentationml.notesSlide+xml"/>
  <Override PartName="/ppt/theme/themeOverride34.xml" ContentType="application/vnd.openxmlformats-officedocument.themeOverride+xml"/>
  <Override PartName="/ppt/notesSlides/notesSlide26.xml" ContentType="application/vnd.openxmlformats-officedocument.presentationml.notesSlide+xml"/>
  <Override PartName="/ppt/theme/themeOverride35.xml" ContentType="application/vnd.openxmlformats-officedocument.themeOverride+xml"/>
  <Override PartName="/ppt/notesSlides/notesSlide27.xml" ContentType="application/vnd.openxmlformats-officedocument.presentationml.notesSlide+xml"/>
  <Override PartName="/ppt/theme/themeOverride36.xml" ContentType="application/vnd.openxmlformats-officedocument.themeOverride+xml"/>
  <Override PartName="/ppt/theme/themeOverride37.xml" ContentType="application/vnd.openxmlformats-officedocument.themeOverride+xml"/>
  <Override PartName="/ppt/notesSlides/notesSlide28.xml" ContentType="application/vnd.openxmlformats-officedocument.presentationml.notesSlide+xml"/>
  <Override PartName="/ppt/theme/themeOverride38.xml" ContentType="application/vnd.openxmlformats-officedocument.themeOverride+xml"/>
  <Override PartName="/ppt/notesSlides/notesSlide29.xml" ContentType="application/vnd.openxmlformats-officedocument.presentationml.notesSlide+xml"/>
  <Override PartName="/ppt/theme/themeOverride39.xml" ContentType="application/vnd.openxmlformats-officedocument.themeOverride+xml"/>
  <Override PartName="/ppt/notesSlides/notesSlide30.xml" ContentType="application/vnd.openxmlformats-officedocument.presentationml.notesSlide+xml"/>
  <Override PartName="/ppt/theme/themeOverride40.xml" ContentType="application/vnd.openxmlformats-officedocument.themeOverr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43"/>
  </p:notesMasterIdLst>
  <p:sldIdLst>
    <p:sldId id="264" r:id="rId2"/>
    <p:sldId id="256" r:id="rId3"/>
    <p:sldId id="261" r:id="rId4"/>
    <p:sldId id="257" r:id="rId5"/>
    <p:sldId id="275" r:id="rId6"/>
    <p:sldId id="271" r:id="rId7"/>
    <p:sldId id="263" r:id="rId8"/>
    <p:sldId id="294" r:id="rId9"/>
    <p:sldId id="298" r:id="rId10"/>
    <p:sldId id="299" r:id="rId11"/>
    <p:sldId id="300" r:id="rId12"/>
    <p:sldId id="301" r:id="rId13"/>
    <p:sldId id="302" r:id="rId14"/>
    <p:sldId id="303" r:id="rId15"/>
    <p:sldId id="304" r:id="rId16"/>
    <p:sldId id="305" r:id="rId17"/>
    <p:sldId id="293" r:id="rId18"/>
    <p:sldId id="290" r:id="rId19"/>
    <p:sldId id="291" r:id="rId20"/>
    <p:sldId id="292" r:id="rId21"/>
    <p:sldId id="306" r:id="rId22"/>
    <p:sldId id="276" r:id="rId23"/>
    <p:sldId id="309" r:id="rId24"/>
    <p:sldId id="295" r:id="rId25"/>
    <p:sldId id="296" r:id="rId26"/>
    <p:sldId id="297" r:id="rId27"/>
    <p:sldId id="265" r:id="rId28"/>
    <p:sldId id="267" r:id="rId29"/>
    <p:sldId id="270" r:id="rId30"/>
    <p:sldId id="262" r:id="rId31"/>
    <p:sldId id="277" r:id="rId32"/>
    <p:sldId id="278" r:id="rId33"/>
    <p:sldId id="279" r:id="rId34"/>
    <p:sldId id="285" r:id="rId35"/>
    <p:sldId id="286" r:id="rId36"/>
    <p:sldId id="287" r:id="rId37"/>
    <p:sldId id="266" r:id="rId38"/>
    <p:sldId id="268" r:id="rId39"/>
    <p:sldId id="269" r:id="rId40"/>
    <p:sldId id="272" r:id="rId41"/>
    <p:sldId id="273" r:id="rId4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For teachers only" id="{F13ECE6E-2880-4EEA-A7CD-3B10C1939549}">
          <p14:sldIdLst>
            <p14:sldId id="264"/>
          </p14:sldIdLst>
        </p14:section>
        <p14:section name="Default Section" id="{A7B1F0C1-D26F-4C6E-8401-664312476188}">
          <p14:sldIdLst>
            <p14:sldId id="256"/>
            <p14:sldId id="261"/>
            <p14:sldId id="257"/>
            <p14:sldId id="275"/>
          </p14:sldIdLst>
        </p14:section>
        <p14:section name="CC1" id="{4388CE57-C1FF-462E-917D-4F3DE067CE71}">
          <p14:sldIdLst>
            <p14:sldId id="271"/>
            <p14:sldId id="263"/>
            <p14:sldId id="294"/>
            <p14:sldId id="298"/>
            <p14:sldId id="299"/>
            <p14:sldId id="300"/>
            <p14:sldId id="301"/>
            <p14:sldId id="302"/>
            <p14:sldId id="303"/>
            <p14:sldId id="304"/>
            <p14:sldId id="305"/>
            <p14:sldId id="293"/>
            <p14:sldId id="290"/>
            <p14:sldId id="291"/>
            <p14:sldId id="292"/>
            <p14:sldId id="306"/>
            <p14:sldId id="276"/>
            <p14:sldId id="309"/>
            <p14:sldId id="295"/>
            <p14:sldId id="296"/>
            <p14:sldId id="297"/>
          </p14:sldIdLst>
        </p14:section>
        <p14:section name="End of CC1" id="{103B371F-1B80-4CE1-802B-75AB342966FD}">
          <p14:sldIdLst>
            <p14:sldId id="265"/>
            <p14:sldId id="267"/>
            <p14:sldId id="270"/>
          </p14:sldIdLst>
        </p14:section>
        <p14:section name="CC2" id="{9C73D5D6-6FB6-45A8-B7E1-6B7979764159}">
          <p14:sldIdLst>
            <p14:sldId id="262"/>
            <p14:sldId id="277"/>
            <p14:sldId id="278"/>
            <p14:sldId id="279"/>
            <p14:sldId id="285"/>
            <p14:sldId id="286"/>
            <p14:sldId id="287"/>
          </p14:sldIdLst>
        </p14:section>
        <p14:section name="End of CC2" id="{5EF7D7DE-E66E-460B-A260-5316727C79D8}">
          <p14:sldIdLst>
            <p14:sldId id="266"/>
            <p14:sldId id="268"/>
            <p14:sldId id="269"/>
            <p14:sldId id="272"/>
            <p14:sldId id="27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784" autoAdjust="0"/>
  </p:normalViewPr>
  <p:slideViewPr>
    <p:cSldViewPr snapToGrid="0">
      <p:cViewPr varScale="1">
        <p:scale>
          <a:sx n="69" d="100"/>
          <a:sy n="69" d="100"/>
        </p:scale>
        <p:origin x="123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A9DAA9-E987-4869-AAAD-DDC62F5BCF73}" type="datetimeFigureOut">
              <a:rPr lang="en-US" smtClean="0"/>
              <a:t>7/21/2025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2F339-E46B-4370-AA05-DD7EDA57455D}" type="slidenum">
              <a:rPr lang="en-US" smtClean="0"/>
              <a:t>‹#›</a:t>
            </a:fld>
            <a:endParaRPr lang="en-US"/>
          </a:p>
        </p:txBody>
      </p:sp>
    </p:spTree>
    <p:extLst>
      <p:ext uri="{BB962C8B-B14F-4D97-AF65-F5344CB8AC3E}">
        <p14:creationId xmlns:p14="http://schemas.microsoft.com/office/powerpoint/2010/main" val="4054933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2F339-E46B-4370-AA05-DD7EDA57455D}" type="slidenum">
              <a:rPr lang="en-US" smtClean="0"/>
              <a:t>2</a:t>
            </a:fld>
            <a:endParaRPr lang="en-US"/>
          </a:p>
        </p:txBody>
      </p:sp>
    </p:spTree>
    <p:extLst>
      <p:ext uri="{BB962C8B-B14F-4D97-AF65-F5344CB8AC3E}">
        <p14:creationId xmlns:p14="http://schemas.microsoft.com/office/powerpoint/2010/main" val="487424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2F339-E46B-4370-AA05-DD7EDA57455D}" type="slidenum">
              <a:rPr lang="en-US" smtClean="0"/>
              <a:t>13</a:t>
            </a:fld>
            <a:endParaRPr lang="en-US"/>
          </a:p>
        </p:txBody>
      </p:sp>
    </p:spTree>
    <p:extLst>
      <p:ext uri="{BB962C8B-B14F-4D97-AF65-F5344CB8AC3E}">
        <p14:creationId xmlns:p14="http://schemas.microsoft.com/office/powerpoint/2010/main" val="3249478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2F339-E46B-4370-AA05-DD7EDA57455D}" type="slidenum">
              <a:rPr lang="en-US" smtClean="0"/>
              <a:t>14</a:t>
            </a:fld>
            <a:endParaRPr lang="en-US"/>
          </a:p>
        </p:txBody>
      </p:sp>
    </p:spTree>
    <p:extLst>
      <p:ext uri="{BB962C8B-B14F-4D97-AF65-F5344CB8AC3E}">
        <p14:creationId xmlns:p14="http://schemas.microsoft.com/office/powerpoint/2010/main" val="612287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2F339-E46B-4370-AA05-DD7EDA57455D}" type="slidenum">
              <a:rPr lang="en-US" smtClean="0"/>
              <a:t>15</a:t>
            </a:fld>
            <a:endParaRPr lang="en-US"/>
          </a:p>
        </p:txBody>
      </p:sp>
    </p:spTree>
    <p:extLst>
      <p:ext uri="{BB962C8B-B14F-4D97-AF65-F5344CB8AC3E}">
        <p14:creationId xmlns:p14="http://schemas.microsoft.com/office/powerpoint/2010/main" val="2148924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2F339-E46B-4370-AA05-DD7EDA57455D}" type="slidenum">
              <a:rPr lang="en-US" smtClean="0"/>
              <a:t>16</a:t>
            </a:fld>
            <a:endParaRPr lang="en-US"/>
          </a:p>
        </p:txBody>
      </p:sp>
    </p:spTree>
    <p:extLst>
      <p:ext uri="{BB962C8B-B14F-4D97-AF65-F5344CB8AC3E}">
        <p14:creationId xmlns:p14="http://schemas.microsoft.com/office/powerpoint/2010/main" val="227235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2F339-E46B-4370-AA05-DD7EDA57455D}" type="slidenum">
              <a:rPr lang="en-US" smtClean="0"/>
              <a:t>17</a:t>
            </a:fld>
            <a:endParaRPr lang="en-US"/>
          </a:p>
        </p:txBody>
      </p:sp>
    </p:spTree>
    <p:extLst>
      <p:ext uri="{BB962C8B-B14F-4D97-AF65-F5344CB8AC3E}">
        <p14:creationId xmlns:p14="http://schemas.microsoft.com/office/powerpoint/2010/main" val="3174277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2F339-E46B-4370-AA05-DD7EDA57455D}" type="slidenum">
              <a:rPr lang="en-US" smtClean="0"/>
              <a:t>18</a:t>
            </a:fld>
            <a:endParaRPr lang="en-US"/>
          </a:p>
        </p:txBody>
      </p:sp>
    </p:spTree>
    <p:extLst>
      <p:ext uri="{BB962C8B-B14F-4D97-AF65-F5344CB8AC3E}">
        <p14:creationId xmlns:p14="http://schemas.microsoft.com/office/powerpoint/2010/main" val="2791555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2F339-E46B-4370-AA05-DD7EDA57455D}" type="slidenum">
              <a:rPr lang="en-US" smtClean="0"/>
              <a:t>19</a:t>
            </a:fld>
            <a:endParaRPr lang="en-US"/>
          </a:p>
        </p:txBody>
      </p:sp>
    </p:spTree>
    <p:extLst>
      <p:ext uri="{BB962C8B-B14F-4D97-AF65-F5344CB8AC3E}">
        <p14:creationId xmlns:p14="http://schemas.microsoft.com/office/powerpoint/2010/main" val="3187308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2F339-E46B-4370-AA05-DD7EDA57455D}" type="slidenum">
              <a:rPr lang="en-US" smtClean="0"/>
              <a:t>20</a:t>
            </a:fld>
            <a:endParaRPr lang="en-US"/>
          </a:p>
        </p:txBody>
      </p:sp>
    </p:spTree>
    <p:extLst>
      <p:ext uri="{BB962C8B-B14F-4D97-AF65-F5344CB8AC3E}">
        <p14:creationId xmlns:p14="http://schemas.microsoft.com/office/powerpoint/2010/main" val="3646777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2F339-E46B-4370-AA05-DD7EDA5745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4949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2F339-E46B-4370-AA05-DD7EDA57455D}" type="slidenum">
              <a:rPr lang="en-US" smtClean="0"/>
              <a:t>22</a:t>
            </a:fld>
            <a:endParaRPr lang="en-US"/>
          </a:p>
        </p:txBody>
      </p:sp>
    </p:spTree>
    <p:extLst>
      <p:ext uri="{BB962C8B-B14F-4D97-AF65-F5344CB8AC3E}">
        <p14:creationId xmlns:p14="http://schemas.microsoft.com/office/powerpoint/2010/main" val="385898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teachers are Christina Shutes and Patti Kaiser. </a:t>
            </a:r>
          </a:p>
          <a:p>
            <a:endParaRPr lang="en-US" dirty="0"/>
          </a:p>
          <a:p>
            <a:r>
              <a:rPr lang="en-US" dirty="0"/>
              <a:t>Ashley Iraheta will send codes to complete trainings, and you will send her your training certificates by the end of the course in order to receive your certificate of completion for the class</a:t>
            </a:r>
          </a:p>
        </p:txBody>
      </p:sp>
      <p:sp>
        <p:nvSpPr>
          <p:cNvPr id="4" name="Slide Number Placeholder 3"/>
          <p:cNvSpPr>
            <a:spLocks noGrp="1"/>
          </p:cNvSpPr>
          <p:nvPr>
            <p:ph type="sldNum" sz="quarter" idx="5"/>
          </p:nvPr>
        </p:nvSpPr>
        <p:spPr/>
        <p:txBody>
          <a:bodyPr/>
          <a:lstStyle/>
          <a:p>
            <a:fld id="{5B82F339-E46B-4370-AA05-DD7EDA57455D}" type="slidenum">
              <a:rPr lang="en-US" smtClean="0"/>
              <a:t>4</a:t>
            </a:fld>
            <a:endParaRPr lang="en-US"/>
          </a:p>
        </p:txBody>
      </p:sp>
    </p:spTree>
    <p:extLst>
      <p:ext uri="{BB962C8B-B14F-4D97-AF65-F5344CB8AC3E}">
        <p14:creationId xmlns:p14="http://schemas.microsoft.com/office/powerpoint/2010/main" val="158500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2F339-E46B-4370-AA05-DD7EDA5745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59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2F339-E46B-4370-AA05-DD7EDA57455D}" type="slidenum">
              <a:rPr lang="en-US" smtClean="0"/>
              <a:t>27</a:t>
            </a:fld>
            <a:endParaRPr lang="en-US"/>
          </a:p>
        </p:txBody>
      </p:sp>
    </p:spTree>
    <p:extLst>
      <p:ext uri="{BB962C8B-B14F-4D97-AF65-F5344CB8AC3E}">
        <p14:creationId xmlns:p14="http://schemas.microsoft.com/office/powerpoint/2010/main" val="403739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2F339-E46B-4370-AA05-DD7EDA5745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3020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2F339-E46B-4370-AA05-DD7EDA5745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192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2F339-E46B-4370-AA05-DD7EDA5745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918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2F339-E46B-4370-AA05-DD7EDA57455D}" type="slidenum">
              <a:rPr lang="en-US" smtClean="0"/>
              <a:t>34</a:t>
            </a:fld>
            <a:endParaRPr lang="en-US"/>
          </a:p>
        </p:txBody>
      </p:sp>
    </p:spTree>
    <p:extLst>
      <p:ext uri="{BB962C8B-B14F-4D97-AF65-F5344CB8AC3E}">
        <p14:creationId xmlns:p14="http://schemas.microsoft.com/office/powerpoint/2010/main" val="13451195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2F339-E46B-4370-AA05-DD7EDA57455D}" type="slidenum">
              <a:rPr lang="en-US" smtClean="0"/>
              <a:t>35</a:t>
            </a:fld>
            <a:endParaRPr lang="en-US"/>
          </a:p>
        </p:txBody>
      </p:sp>
    </p:spTree>
    <p:extLst>
      <p:ext uri="{BB962C8B-B14F-4D97-AF65-F5344CB8AC3E}">
        <p14:creationId xmlns:p14="http://schemas.microsoft.com/office/powerpoint/2010/main" val="1235455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2F339-E46B-4370-AA05-DD7EDA57455D}" type="slidenum">
              <a:rPr lang="en-US" smtClean="0"/>
              <a:t>36</a:t>
            </a:fld>
            <a:endParaRPr lang="en-US"/>
          </a:p>
        </p:txBody>
      </p:sp>
    </p:spTree>
    <p:extLst>
      <p:ext uri="{BB962C8B-B14F-4D97-AF65-F5344CB8AC3E}">
        <p14:creationId xmlns:p14="http://schemas.microsoft.com/office/powerpoint/2010/main" val="36227528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2F339-E46B-4370-AA05-DD7EDA57455D}" type="slidenum">
              <a:rPr lang="en-US" smtClean="0"/>
              <a:t>38</a:t>
            </a:fld>
            <a:endParaRPr lang="en-US"/>
          </a:p>
        </p:txBody>
      </p:sp>
    </p:spTree>
    <p:extLst>
      <p:ext uri="{BB962C8B-B14F-4D97-AF65-F5344CB8AC3E}">
        <p14:creationId xmlns:p14="http://schemas.microsoft.com/office/powerpoint/2010/main" val="1220385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all certifications have been sent to the Workforce Development Coordinator (Ashley Iraheta)</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82F339-E46B-4370-AA05-DD7EDA57455D}" type="slidenum">
              <a:rPr lang="en-US" smtClean="0"/>
              <a:t>39</a:t>
            </a:fld>
            <a:endParaRPr lang="en-US"/>
          </a:p>
        </p:txBody>
      </p:sp>
    </p:spTree>
    <p:extLst>
      <p:ext uri="{BB962C8B-B14F-4D97-AF65-F5344CB8AC3E}">
        <p14:creationId xmlns:p14="http://schemas.microsoft.com/office/powerpoint/2010/main" val="565607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2F339-E46B-4370-AA05-DD7EDA57455D}" type="slidenum">
              <a:rPr lang="en-US" smtClean="0"/>
              <a:t>5</a:t>
            </a:fld>
            <a:endParaRPr lang="en-US"/>
          </a:p>
        </p:txBody>
      </p:sp>
    </p:spTree>
    <p:extLst>
      <p:ext uri="{BB962C8B-B14F-4D97-AF65-F5344CB8AC3E}">
        <p14:creationId xmlns:p14="http://schemas.microsoft.com/office/powerpoint/2010/main" val="1970219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CDA</a:t>
            </a:r>
          </a:p>
          <a:p>
            <a:pPr marL="171450" indent="-171450">
              <a:buFont typeface="Arial" panose="020B0604020202020204" pitchFamily="34" charset="0"/>
              <a:buChar char="•"/>
            </a:pPr>
            <a:r>
              <a:rPr lang="en-US" dirty="0"/>
              <a:t>You can receive your CDA by completing trainings on Better Kid Care, paid by you. </a:t>
            </a:r>
          </a:p>
          <a:p>
            <a:pPr marL="171450" indent="-171450">
              <a:buFont typeface="Arial" panose="020B0604020202020204" pitchFamily="34" charset="0"/>
              <a:buChar char="•"/>
            </a:pPr>
            <a:r>
              <a:rPr lang="en-US" dirty="0"/>
              <a:t>You could also find an employer that is willing to pay for professional development so you can receive your CDA</a:t>
            </a:r>
          </a:p>
          <a:p>
            <a:pPr marL="171450" indent="-171450">
              <a:buFont typeface="Arial" panose="020B0604020202020204" pitchFamily="34" charset="0"/>
              <a:buChar char="•"/>
            </a:pPr>
            <a:r>
              <a:rPr lang="en-US" dirty="0"/>
              <a:t>You could enroll in a college course to get your CDA training</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Employment Options</a:t>
            </a:r>
          </a:p>
          <a:p>
            <a:pPr marL="171450" indent="-171450">
              <a:buFont typeface="Arial" panose="020B0604020202020204" pitchFamily="34" charset="0"/>
              <a:buChar char="•"/>
            </a:pPr>
            <a:r>
              <a:rPr lang="en-US" u="sng" dirty="0"/>
              <a:t>Childcare Center Worker </a:t>
            </a:r>
            <a:r>
              <a:rPr lang="en-US" dirty="0"/>
              <a:t>- </a:t>
            </a:r>
            <a:r>
              <a:rPr lang="en-US" b="0" i="0" dirty="0">
                <a:solidFill>
                  <a:srgbClr val="040C28"/>
                </a:solidFill>
                <a:effectLst/>
                <a:latin typeface="Google Sans"/>
              </a:rPr>
              <a:t>attend to children's basic needs like feeding them, preparing meals, changing diapers, and supervising playtime and activities</a:t>
            </a:r>
            <a:r>
              <a:rPr lang="en-US" b="0" i="0" dirty="0">
                <a:solidFill>
                  <a:srgbClr val="4D5156"/>
                </a:solidFill>
                <a:effectLst/>
                <a:latin typeface="Google Sans"/>
              </a:rPr>
              <a:t>. They are also expected to assist with lesson planning, maintain a clean and safe environment and communicate with families.</a:t>
            </a:r>
          </a:p>
          <a:p>
            <a:pPr lvl="1" algn="l">
              <a:buFont typeface="Arial" panose="020B0604020202020204" pitchFamily="34" charset="0"/>
              <a:buChar char="•"/>
            </a:pPr>
            <a:r>
              <a:rPr lang="en-US" b="0" i="0" dirty="0">
                <a:solidFill>
                  <a:srgbClr val="202124"/>
                </a:solidFill>
                <a:effectLst/>
                <a:latin typeface="Google Sans"/>
              </a:rPr>
              <a:t>At least 18 years of age with a high school diploma or GED.</a:t>
            </a:r>
          </a:p>
          <a:p>
            <a:pPr lvl="1" algn="l">
              <a:buFont typeface="Arial" panose="020B0604020202020204" pitchFamily="34" charset="0"/>
              <a:buChar char="•"/>
            </a:pPr>
            <a:r>
              <a:rPr lang="en-US" b="0" i="0" dirty="0">
                <a:solidFill>
                  <a:srgbClr val="202124"/>
                </a:solidFill>
                <a:effectLst/>
                <a:latin typeface="Google Sans"/>
              </a:rPr>
              <a:t>Pass required state and company background checks.</a:t>
            </a:r>
          </a:p>
          <a:p>
            <a:pPr lvl="1" algn="l">
              <a:buFont typeface="Arial" panose="020B0604020202020204" pitchFamily="34" charset="0"/>
              <a:buChar char="•"/>
            </a:pPr>
            <a:r>
              <a:rPr lang="en-US" b="0" i="0" dirty="0">
                <a:solidFill>
                  <a:srgbClr val="202124"/>
                </a:solidFill>
                <a:effectLst/>
                <a:latin typeface="Google Sans"/>
              </a:rPr>
              <a:t>At least six months of experience working with children in a professional setting.</a:t>
            </a:r>
          </a:p>
          <a:p>
            <a:pPr lvl="1" algn="l">
              <a:buFont typeface="Arial" panose="020B0604020202020204" pitchFamily="34" charset="0"/>
              <a:buChar char="•"/>
            </a:pPr>
            <a:r>
              <a:rPr lang="en-US" b="0" i="0" dirty="0">
                <a:solidFill>
                  <a:srgbClr val="202124"/>
                </a:solidFill>
                <a:effectLst/>
                <a:latin typeface="Google Sans"/>
              </a:rPr>
              <a:t>Early childhood coursework, CDA, or degree </a:t>
            </a:r>
            <a:r>
              <a:rPr lang="en-US" b="0" i="1" dirty="0">
                <a:solidFill>
                  <a:srgbClr val="202124"/>
                </a:solidFill>
                <a:effectLst/>
                <a:latin typeface="Google Sans"/>
              </a:rPr>
              <a:t>preferred</a:t>
            </a:r>
          </a:p>
          <a:p>
            <a:pPr lvl="1" algn="l">
              <a:buFont typeface="Arial" panose="020B0604020202020204" pitchFamily="34" charset="0"/>
              <a:buChar char="•"/>
            </a:pPr>
            <a:endParaRPr lang="en-US" b="0" i="1" dirty="0">
              <a:solidFill>
                <a:srgbClr val="202124"/>
              </a:solidFill>
              <a:effectLst/>
              <a:latin typeface="Google Sans"/>
            </a:endParaRPr>
          </a:p>
          <a:p>
            <a:pPr marL="457200" lvl="1" indent="0">
              <a:buFont typeface="Arial" panose="020B0604020202020204" pitchFamily="34" charset="0"/>
              <a:buNone/>
            </a:pPr>
            <a:endParaRPr lang="en-US" dirty="0"/>
          </a:p>
          <a:p>
            <a:pPr marL="171450" indent="-171450">
              <a:buFont typeface="Arial" panose="020B0604020202020204" pitchFamily="34" charset="0"/>
              <a:buChar char="•"/>
            </a:pPr>
            <a:r>
              <a:rPr lang="en-US" u="sng" dirty="0"/>
              <a:t>Paraprofessional</a:t>
            </a:r>
            <a:r>
              <a:rPr lang="en-US" dirty="0"/>
              <a:t> - </a:t>
            </a:r>
            <a:r>
              <a:rPr lang="en-US" b="0" i="0" dirty="0">
                <a:solidFill>
                  <a:srgbClr val="4D5156"/>
                </a:solidFill>
                <a:effectLst/>
                <a:latin typeface="Google Sans"/>
              </a:rPr>
              <a:t>an extra teacher in the classroom, </a:t>
            </a:r>
            <a:r>
              <a:rPr lang="en-US" b="0" i="0" dirty="0">
                <a:solidFill>
                  <a:srgbClr val="040C28"/>
                </a:solidFill>
                <a:effectLst/>
                <a:latin typeface="Google Sans"/>
              </a:rPr>
              <a:t>helping students that require personalized support reach their personal and educational goals</a:t>
            </a:r>
            <a:r>
              <a:rPr lang="en-US" b="0" i="0" dirty="0">
                <a:solidFill>
                  <a:srgbClr val="4D5156"/>
                </a:solidFill>
                <a:effectLst/>
                <a:latin typeface="Google Sans"/>
              </a:rPr>
              <a:t>.</a:t>
            </a:r>
          </a:p>
          <a:p>
            <a:pPr marL="628650" lvl="1" indent="-171450">
              <a:buFont typeface="Arial" panose="020B0604020202020204" pitchFamily="34" charset="0"/>
              <a:buChar char="•"/>
            </a:pPr>
            <a:r>
              <a:rPr lang="en-US" b="0" i="0" dirty="0">
                <a:solidFill>
                  <a:srgbClr val="444444"/>
                </a:solidFill>
                <a:effectLst/>
                <a:latin typeface="PT Serif" panose="020B0604020202020204" pitchFamily="18" charset="0"/>
              </a:rPr>
              <a:t>at least 18 years of age (21 years of age preferred)</a:t>
            </a:r>
          </a:p>
          <a:p>
            <a:pPr marL="628650" lvl="1" indent="-171450">
              <a:buFont typeface="Arial" panose="020B0604020202020204" pitchFamily="34" charset="0"/>
              <a:buChar char="•"/>
            </a:pPr>
            <a:r>
              <a:rPr lang="en-US" b="0" i="0" dirty="0">
                <a:solidFill>
                  <a:srgbClr val="444444"/>
                </a:solidFill>
                <a:effectLst/>
                <a:latin typeface="PT Serif" panose="020B0604020202020204" pitchFamily="18" charset="0"/>
              </a:rPr>
              <a:t>high school diploma or General Educational Development (GED) certificate</a:t>
            </a:r>
          </a:p>
          <a:p>
            <a:pPr marL="628650" lvl="1" indent="-171450">
              <a:buFont typeface="Arial" panose="020B0604020202020204" pitchFamily="34" charset="0"/>
              <a:buChar char="•"/>
            </a:pPr>
            <a:r>
              <a:rPr lang="en-US" b="0" i="0" dirty="0">
                <a:solidFill>
                  <a:srgbClr val="444444"/>
                </a:solidFill>
                <a:effectLst/>
                <a:latin typeface="PT Serif" panose="020B0604020202020204" pitchFamily="18" charset="0"/>
              </a:rPr>
              <a:t>have two years of work experience with children or completed two years of coursework in a related field</a:t>
            </a:r>
          </a:p>
          <a:p>
            <a:pPr marL="628650" lvl="1" indent="-171450" algn="l">
              <a:buFont typeface="Arial" panose="020B0604020202020204" pitchFamily="34" charset="0"/>
              <a:buChar char="•"/>
            </a:pPr>
            <a:r>
              <a:rPr lang="en-US" b="0" i="0" dirty="0">
                <a:solidFill>
                  <a:srgbClr val="202124"/>
                </a:solidFill>
                <a:effectLst/>
                <a:latin typeface="Google Sans"/>
              </a:rPr>
              <a:t>Passed criminal background check.</a:t>
            </a:r>
          </a:p>
          <a:p>
            <a:pPr marL="628650" lvl="1" indent="-171450" algn="l">
              <a:buFont typeface="Arial" panose="020B0604020202020204" pitchFamily="34" charset="0"/>
              <a:buChar char="•"/>
            </a:pPr>
            <a:r>
              <a:rPr lang="en-US" b="0" i="0" dirty="0">
                <a:solidFill>
                  <a:srgbClr val="202124"/>
                </a:solidFill>
                <a:effectLst/>
                <a:latin typeface="Google Sans"/>
              </a:rPr>
              <a:t>Passed abuse registry check.</a:t>
            </a:r>
          </a:p>
          <a:p>
            <a:pPr marL="628650" lvl="1" indent="-171450">
              <a:buFont typeface="Arial" panose="020B0604020202020204" pitchFamily="34" charset="0"/>
              <a:buChar char="•"/>
            </a:pPr>
            <a:endParaRPr lang="en-US" b="0" i="0" dirty="0">
              <a:solidFill>
                <a:srgbClr val="444444"/>
              </a:solidFill>
              <a:effectLst/>
              <a:latin typeface="PT Serif" panose="020B0604020202020204" pitchFamily="18" charset="0"/>
            </a:endParaRPr>
          </a:p>
          <a:p>
            <a:pPr marL="457200" lvl="1" indent="0">
              <a:buFont typeface="Arial" panose="020B0604020202020204" pitchFamily="34" charset="0"/>
              <a:buNone/>
            </a:pPr>
            <a:endParaRPr lang="en-US" b="0" i="0" u="sng" dirty="0">
              <a:solidFill>
                <a:srgbClr val="4D5156"/>
              </a:solidFill>
              <a:effectLst/>
              <a:latin typeface="Google Sans"/>
            </a:endParaRPr>
          </a:p>
          <a:p>
            <a:pPr marL="171450" indent="-171450">
              <a:buFont typeface="Arial" panose="020B0604020202020204" pitchFamily="34" charset="0"/>
              <a:buChar char="•"/>
            </a:pPr>
            <a:r>
              <a:rPr lang="en-US" b="0" i="0" u="sng" dirty="0">
                <a:solidFill>
                  <a:srgbClr val="4D5156"/>
                </a:solidFill>
                <a:effectLst/>
                <a:latin typeface="Google Sans"/>
              </a:rPr>
              <a:t>Aide</a:t>
            </a:r>
            <a:r>
              <a:rPr lang="en-US" b="0" i="0" dirty="0">
                <a:solidFill>
                  <a:srgbClr val="4D5156"/>
                </a:solidFill>
                <a:effectLst/>
                <a:latin typeface="Google Sans"/>
              </a:rPr>
              <a:t> - </a:t>
            </a:r>
            <a:r>
              <a:rPr lang="en-US" b="0" i="0" dirty="0">
                <a:solidFill>
                  <a:srgbClr val="040C28"/>
                </a:solidFill>
                <a:effectLst/>
                <a:latin typeface="Google Sans"/>
              </a:rPr>
              <a:t>Provides support to the teacher to ensure a safe and stimulating educational environment</a:t>
            </a:r>
            <a:r>
              <a:rPr lang="en-US" b="0" i="0" dirty="0">
                <a:solidFill>
                  <a:srgbClr val="4D5156"/>
                </a:solidFill>
                <a:effectLst/>
                <a:latin typeface="Google Sans"/>
              </a:rPr>
              <a:t>. Assists the teacher in planning and preparation for daily activities; aids instructional efforts of the teacher. Assists the teacher in preparing lesson outlines, plans, and curricula in assigned areas.</a:t>
            </a:r>
          </a:p>
          <a:p>
            <a:pPr lvl="1" algn="l" fontAlgn="base">
              <a:buFont typeface="Arial" panose="020B0604020202020204" pitchFamily="34" charset="0"/>
              <a:buChar char="•"/>
            </a:pPr>
            <a:r>
              <a:rPr lang="en-US" b="0" i="0" dirty="0">
                <a:solidFill>
                  <a:srgbClr val="001A2D"/>
                </a:solidFill>
                <a:effectLst/>
                <a:latin typeface="Learn Source Sans Pro"/>
              </a:rPr>
              <a:t>At least a high school diploma, though many states require some college education</a:t>
            </a:r>
          </a:p>
          <a:p>
            <a:pPr lvl="1" algn="l" fontAlgn="base">
              <a:buFont typeface="Arial" panose="020B0604020202020204" pitchFamily="34" charset="0"/>
              <a:buChar char="•"/>
            </a:pPr>
            <a:r>
              <a:rPr lang="en-US" b="0" i="0" dirty="0">
                <a:solidFill>
                  <a:srgbClr val="001A2D"/>
                </a:solidFill>
                <a:effectLst/>
                <a:latin typeface="Learn Source Sans Pro"/>
              </a:rPr>
              <a:t>Certifications, such as CPR or first aid certifications</a:t>
            </a:r>
          </a:p>
          <a:p>
            <a:pPr lvl="1" algn="l" fontAlgn="base">
              <a:buFont typeface="Arial" panose="020B0604020202020204" pitchFamily="34" charset="0"/>
              <a:buChar char="•"/>
            </a:pPr>
            <a:r>
              <a:rPr lang="en-US" b="0" i="0" dirty="0">
                <a:solidFill>
                  <a:srgbClr val="001A2D"/>
                </a:solidFill>
                <a:effectLst/>
                <a:latin typeface="Learn Source Sans Pro"/>
              </a:rPr>
              <a:t>Passing scores on a skills exam, particularly for those working with special needs students</a:t>
            </a:r>
          </a:p>
          <a:p>
            <a:pPr lvl="1" algn="l">
              <a:buFont typeface="Arial" panose="020B0604020202020204" pitchFamily="34" charset="0"/>
              <a:buChar char="•"/>
            </a:pPr>
            <a:r>
              <a:rPr lang="en-US" b="0" i="0" dirty="0">
                <a:solidFill>
                  <a:srgbClr val="202124"/>
                </a:solidFill>
                <a:effectLst/>
                <a:latin typeface="Google Sans"/>
              </a:rPr>
              <a:t>Passed criminal background check.</a:t>
            </a:r>
          </a:p>
          <a:p>
            <a:pPr lvl="1" algn="l">
              <a:buFont typeface="Arial" panose="020B0604020202020204" pitchFamily="34" charset="0"/>
              <a:buChar char="•"/>
            </a:pPr>
            <a:r>
              <a:rPr lang="en-US" b="0" i="0" dirty="0">
                <a:solidFill>
                  <a:srgbClr val="202124"/>
                </a:solidFill>
                <a:effectLst/>
                <a:latin typeface="Google Sans"/>
              </a:rPr>
              <a:t>Passed abuse registry check.</a:t>
            </a:r>
          </a:p>
          <a:p>
            <a:pPr lvl="1" algn="l" fontAlgn="base">
              <a:buFont typeface="Arial" panose="020B0604020202020204" pitchFamily="34" charset="0"/>
              <a:buNone/>
            </a:pPr>
            <a:endParaRPr lang="en-US" b="0" i="0" dirty="0">
              <a:solidFill>
                <a:srgbClr val="001A2D"/>
              </a:solidFill>
              <a:effectLst/>
              <a:latin typeface="Learn Source Sans Pro"/>
            </a:endParaRPr>
          </a:p>
          <a:p>
            <a:pPr marL="171450" indent="-171450">
              <a:buFont typeface="Arial" panose="020B0604020202020204" pitchFamily="34" charset="0"/>
              <a:buChar char="•"/>
            </a:pPr>
            <a:endParaRPr lang="en-US" b="0" i="0" u="sng" dirty="0">
              <a:solidFill>
                <a:srgbClr val="4D5156"/>
              </a:solidFill>
              <a:effectLst/>
              <a:latin typeface="Google Sans"/>
            </a:endParaRPr>
          </a:p>
          <a:p>
            <a:pPr marL="171450" indent="-171450">
              <a:buFont typeface="Arial" panose="020B0604020202020204" pitchFamily="34" charset="0"/>
              <a:buChar char="•"/>
            </a:pPr>
            <a:r>
              <a:rPr lang="en-US" b="0" i="0" u="sng" dirty="0">
                <a:solidFill>
                  <a:srgbClr val="4D5156"/>
                </a:solidFill>
                <a:effectLst/>
                <a:latin typeface="Google Sans"/>
              </a:rPr>
              <a:t>Before and After School Program Worker </a:t>
            </a:r>
            <a:r>
              <a:rPr lang="en-US" b="0" i="0" dirty="0">
                <a:solidFill>
                  <a:srgbClr val="4D5156"/>
                </a:solidFill>
                <a:effectLst/>
                <a:latin typeface="Google Sans"/>
              </a:rPr>
              <a:t>- responsible for helping out with activities, games, crafts, and homework for participants in the program.</a:t>
            </a:r>
            <a:endParaRPr lang="en-US" dirty="0"/>
          </a:p>
          <a:p>
            <a:pPr marL="628650" lvl="1" indent="-171450">
              <a:buFont typeface="Arial" panose="020B0604020202020204" pitchFamily="34" charset="0"/>
              <a:buChar char="•"/>
            </a:pPr>
            <a:r>
              <a:rPr lang="en-US" dirty="0"/>
              <a:t>High school diploma</a:t>
            </a:r>
          </a:p>
          <a:p>
            <a:pPr marL="628650" lvl="1" indent="-171450">
              <a:buFont typeface="Arial" panose="020B0604020202020204" pitchFamily="34" charset="0"/>
              <a:buChar char="•"/>
            </a:pPr>
            <a:r>
              <a:rPr lang="en-US" dirty="0"/>
              <a:t>One year working with children</a:t>
            </a:r>
          </a:p>
          <a:p>
            <a:pPr lvl="1" algn="l">
              <a:buFont typeface="Arial" panose="020B0604020202020204" pitchFamily="34" charset="0"/>
              <a:buChar char="•"/>
            </a:pPr>
            <a:r>
              <a:rPr lang="en-US" b="0" i="0" dirty="0">
                <a:solidFill>
                  <a:srgbClr val="202124"/>
                </a:solidFill>
                <a:effectLst/>
                <a:latin typeface="Google Sans"/>
              </a:rPr>
              <a:t>   Passed criminal background check.</a:t>
            </a:r>
          </a:p>
          <a:p>
            <a:pPr marL="628650" lvl="1" indent="-171450" algn="l">
              <a:buFont typeface="Arial" panose="020B0604020202020204" pitchFamily="34" charset="0"/>
              <a:buChar char="•"/>
            </a:pPr>
            <a:r>
              <a:rPr lang="en-US" b="0" i="0" dirty="0">
                <a:solidFill>
                  <a:srgbClr val="202124"/>
                </a:solidFill>
                <a:effectLst/>
                <a:latin typeface="Google Sans"/>
              </a:rPr>
              <a:t>Passed abuse registry check.</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u="sng" dirty="0"/>
              <a:t>Registered Behavior Technician</a:t>
            </a:r>
            <a:r>
              <a:rPr lang="en-US" u="none" dirty="0"/>
              <a:t> - </a:t>
            </a:r>
            <a:r>
              <a:rPr lang="en-US" b="0" i="0" dirty="0">
                <a:solidFill>
                  <a:srgbClr val="040C28"/>
                </a:solidFill>
                <a:effectLst/>
                <a:latin typeface="Google Sans"/>
              </a:rPr>
              <a:t>a paraprofessional who works one-on-one or in small groups with clients and their families dealing with learning behavioral challenges.</a:t>
            </a:r>
          </a:p>
          <a:p>
            <a:pPr lvl="1" algn="l">
              <a:buFont typeface="Arial" panose="020B0604020202020204" pitchFamily="34" charset="0"/>
              <a:buChar char="•"/>
            </a:pPr>
            <a:r>
              <a:rPr lang="en-US" b="0" i="0" dirty="0">
                <a:solidFill>
                  <a:srgbClr val="202124"/>
                </a:solidFill>
                <a:effectLst/>
                <a:latin typeface="Google Sans"/>
              </a:rPr>
              <a:t>18(+) years old with a high school education or equivalent.</a:t>
            </a:r>
          </a:p>
          <a:p>
            <a:pPr lvl="1" algn="l">
              <a:buFont typeface="Arial" panose="020B0604020202020204" pitchFamily="34" charset="0"/>
              <a:buChar char="•"/>
            </a:pPr>
            <a:r>
              <a:rPr lang="en-US" b="0" i="0" dirty="0">
                <a:solidFill>
                  <a:srgbClr val="202124"/>
                </a:solidFill>
                <a:effectLst/>
                <a:latin typeface="Google Sans"/>
              </a:rPr>
              <a:t>Passed criminal background check.</a:t>
            </a:r>
          </a:p>
          <a:p>
            <a:pPr lvl="1" algn="l">
              <a:buFont typeface="Arial" panose="020B0604020202020204" pitchFamily="34" charset="0"/>
              <a:buChar char="•"/>
            </a:pPr>
            <a:r>
              <a:rPr lang="en-US" b="0" i="0" dirty="0">
                <a:solidFill>
                  <a:srgbClr val="202124"/>
                </a:solidFill>
                <a:effectLst/>
                <a:latin typeface="Google Sans"/>
              </a:rPr>
              <a:t>Passed abuse registry check.</a:t>
            </a:r>
          </a:p>
          <a:p>
            <a:pPr lvl="1" algn="l">
              <a:buFont typeface="Arial" panose="020B0604020202020204" pitchFamily="34" charset="0"/>
              <a:buChar char="•"/>
            </a:pPr>
            <a:r>
              <a:rPr lang="en-US" b="0" i="0" dirty="0">
                <a:solidFill>
                  <a:srgbClr val="202124"/>
                </a:solidFill>
                <a:effectLst/>
                <a:latin typeface="Google Sans"/>
              </a:rPr>
              <a:t>Completion of a 40-hour training course*</a:t>
            </a:r>
          </a:p>
          <a:p>
            <a:pPr lvl="1" algn="l">
              <a:buFont typeface="Arial" panose="020B0604020202020204" pitchFamily="34" charset="0"/>
              <a:buChar char="•"/>
            </a:pPr>
            <a:r>
              <a:rPr lang="en-US" b="0" i="0" dirty="0">
                <a:solidFill>
                  <a:srgbClr val="202124"/>
                </a:solidFill>
                <a:effectLst/>
                <a:latin typeface="Google Sans"/>
              </a:rPr>
              <a:t>Successfully complete an RBT initial competency assessment.</a:t>
            </a:r>
          </a:p>
          <a:p>
            <a:pPr lvl="1" algn="l">
              <a:buFont typeface="Arial" panose="020B0604020202020204" pitchFamily="34" charset="0"/>
              <a:buChar char="•"/>
            </a:pPr>
            <a:r>
              <a:rPr lang="en-US" b="0" i="0" dirty="0">
                <a:solidFill>
                  <a:srgbClr val="202124"/>
                </a:solidFill>
                <a:effectLst/>
                <a:latin typeface="Google Sans"/>
              </a:rPr>
              <a:t>Approved application from BACB (Behavior Analyst Certification Board)</a:t>
            </a:r>
          </a:p>
          <a:p>
            <a:pPr marL="628650" lvl="1" indent="-171450">
              <a:buFont typeface="Arial" panose="020B0604020202020204" pitchFamily="34" charset="0"/>
              <a:buChar char="•"/>
            </a:pPr>
            <a:endParaRPr lang="en-US" u="none" dirty="0"/>
          </a:p>
          <a:p>
            <a:endParaRPr lang="en-US" dirty="0"/>
          </a:p>
        </p:txBody>
      </p:sp>
      <p:sp>
        <p:nvSpPr>
          <p:cNvPr id="4" name="Slide Number Placeholder 3"/>
          <p:cNvSpPr>
            <a:spLocks noGrp="1"/>
          </p:cNvSpPr>
          <p:nvPr>
            <p:ph type="sldNum" sz="quarter" idx="5"/>
          </p:nvPr>
        </p:nvSpPr>
        <p:spPr/>
        <p:txBody>
          <a:bodyPr/>
          <a:lstStyle/>
          <a:p>
            <a:fld id="{5B82F339-E46B-4370-AA05-DD7EDA57455D}" type="slidenum">
              <a:rPr lang="en-US" smtClean="0"/>
              <a:t>40</a:t>
            </a:fld>
            <a:endParaRPr lang="en-US"/>
          </a:p>
        </p:txBody>
      </p:sp>
    </p:spTree>
    <p:extLst>
      <p:ext uri="{BB962C8B-B14F-4D97-AF65-F5344CB8AC3E}">
        <p14:creationId xmlns:p14="http://schemas.microsoft.com/office/powerpoint/2010/main" val="37212791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CDA</a:t>
            </a:r>
          </a:p>
          <a:p>
            <a:pPr marL="171450" indent="-171450">
              <a:buFont typeface="Arial" panose="020B0604020202020204" pitchFamily="34" charset="0"/>
              <a:buChar char="•"/>
            </a:pPr>
            <a:r>
              <a:rPr lang="en-US" dirty="0"/>
              <a:t>You can receive your CDA by completing trainings on Better Kid Care, paid by you. </a:t>
            </a:r>
          </a:p>
          <a:p>
            <a:pPr marL="171450" indent="-171450">
              <a:buFont typeface="Arial" panose="020B0604020202020204" pitchFamily="34" charset="0"/>
              <a:buChar char="•"/>
            </a:pPr>
            <a:r>
              <a:rPr lang="en-US" dirty="0"/>
              <a:t>You could also find an employer that is willing to pay for professional development so you can receive your CDA</a:t>
            </a:r>
          </a:p>
          <a:p>
            <a:pPr marL="171450" indent="-171450">
              <a:buFont typeface="Arial" panose="020B0604020202020204" pitchFamily="34" charset="0"/>
              <a:buChar char="•"/>
            </a:pPr>
            <a:r>
              <a:rPr lang="en-US" dirty="0"/>
              <a:t>You could enroll in a community college to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2F339-E46B-4370-AA05-DD7EDA5745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454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2F339-E46B-4370-AA05-DD7EDA5745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118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video once “Everything is in English” has finished for audio to be in sync.</a:t>
            </a:r>
          </a:p>
        </p:txBody>
      </p:sp>
      <p:sp>
        <p:nvSpPr>
          <p:cNvPr id="4" name="Slide Number Placeholder 3"/>
          <p:cNvSpPr>
            <a:spLocks noGrp="1"/>
          </p:cNvSpPr>
          <p:nvPr>
            <p:ph type="sldNum" sz="quarter" idx="5"/>
          </p:nvPr>
        </p:nvSpPr>
        <p:spPr/>
        <p:txBody>
          <a:bodyPr/>
          <a:lstStyle/>
          <a:p>
            <a:fld id="{5B82F339-E46B-4370-AA05-DD7EDA57455D}" type="slidenum">
              <a:rPr lang="en-US" smtClean="0"/>
              <a:t>8</a:t>
            </a:fld>
            <a:endParaRPr lang="en-US"/>
          </a:p>
        </p:txBody>
      </p:sp>
    </p:spTree>
    <p:extLst>
      <p:ext uri="{BB962C8B-B14F-4D97-AF65-F5344CB8AC3E}">
        <p14:creationId xmlns:p14="http://schemas.microsoft.com/office/powerpoint/2010/main" val="3188364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2F339-E46B-4370-AA05-DD7EDA5745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721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2F339-E46B-4370-AA05-DD7EDA5745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79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2F339-E46B-4370-AA05-DD7EDA57455D}" type="slidenum">
              <a:rPr lang="en-US" smtClean="0"/>
              <a:t>11</a:t>
            </a:fld>
            <a:endParaRPr lang="en-US"/>
          </a:p>
        </p:txBody>
      </p:sp>
    </p:spTree>
    <p:extLst>
      <p:ext uri="{BB962C8B-B14F-4D97-AF65-F5344CB8AC3E}">
        <p14:creationId xmlns:p14="http://schemas.microsoft.com/office/powerpoint/2010/main" val="1763031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2F339-E46B-4370-AA05-DD7EDA57455D}" type="slidenum">
              <a:rPr lang="en-US" smtClean="0"/>
              <a:t>12</a:t>
            </a:fld>
            <a:endParaRPr lang="en-US"/>
          </a:p>
        </p:txBody>
      </p:sp>
    </p:spTree>
    <p:extLst>
      <p:ext uri="{BB962C8B-B14F-4D97-AF65-F5344CB8AC3E}">
        <p14:creationId xmlns:p14="http://schemas.microsoft.com/office/powerpoint/2010/main" val="758292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lvl1pPr>
              <a:defRPr>
                <a:latin typeface="Georgia" panose="02040502050405020303" pitchFamily="18" charset="0"/>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Helvetica Light" panose="020B0403020202020204"/>
                <a:cs typeface="Helvetica"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23EB0B5-8BDF-626C-200F-3624AD28D5DB}"/>
              </a:ext>
            </a:extLst>
          </p:cNvPr>
          <p:cNvSpPr>
            <a:spLocks noGrp="1"/>
          </p:cNvSpPr>
          <p:nvPr>
            <p:ph type="dt" sz="half" idx="10"/>
          </p:nvPr>
        </p:nvSpPr>
        <p:spPr/>
        <p:txBody>
          <a:bodyPr/>
          <a:lstStyle>
            <a:lvl1pPr>
              <a:defRPr/>
            </a:lvl1pPr>
          </a:lstStyle>
          <a:p>
            <a:fld id="{0A86AA6C-A95A-4E88-9A87-303405EE14D5}" type="datetimeFigureOut">
              <a:rPr lang="en-US" smtClean="0"/>
              <a:t>7/21/2025</a:t>
            </a:fld>
            <a:endParaRPr lang="en-US"/>
          </a:p>
        </p:txBody>
      </p:sp>
      <p:sp>
        <p:nvSpPr>
          <p:cNvPr id="5" name="Footer Placeholder 4">
            <a:extLst>
              <a:ext uri="{FF2B5EF4-FFF2-40B4-BE49-F238E27FC236}">
                <a16:creationId xmlns:a16="http://schemas.microsoft.com/office/drawing/2014/main" id="{8D0DE5F9-A4BF-0FF6-ADA9-919CEDB6AD75}"/>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52858B1C-1101-C2B9-0247-642CFE9BD0DA}"/>
              </a:ext>
            </a:extLst>
          </p:cNvPr>
          <p:cNvSpPr>
            <a:spLocks noGrp="1"/>
          </p:cNvSpPr>
          <p:nvPr>
            <p:ph type="sldNum" sz="quarter" idx="12"/>
          </p:nvPr>
        </p:nvSpPr>
        <p:spPr/>
        <p:txBody>
          <a:bodyPr/>
          <a:lstStyle>
            <a:lvl1pPr>
              <a:defRPr/>
            </a:lvl1pPr>
          </a:lstStyle>
          <a:p>
            <a:fld id="{A181AD8D-6DE7-4312-80C6-DF2D0F2B1447}" type="slidenum">
              <a:rPr lang="en-US" smtClean="0"/>
              <a:t>‹#›</a:t>
            </a:fld>
            <a:endParaRPr lang="en-US"/>
          </a:p>
        </p:txBody>
      </p:sp>
    </p:spTree>
    <p:extLst>
      <p:ext uri="{BB962C8B-B14F-4D97-AF65-F5344CB8AC3E}">
        <p14:creationId xmlns:p14="http://schemas.microsoft.com/office/powerpoint/2010/main" val="249580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anose="02040502050405020303" pitchFamily="18"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Helvetica" panose="020B0604020202020204" pitchFamily="34" charset="0"/>
                <a:cs typeface="Helvetica" panose="020B0604020202020204" pitchFamily="34" charset="0"/>
              </a:defRPr>
            </a:lvl1pPr>
            <a:lvl2pPr>
              <a:defRPr>
                <a:latin typeface="Helvetica" panose="020B0604020202020204" pitchFamily="34" charset="0"/>
                <a:cs typeface="Helvetica" panose="020B0604020202020204" pitchFamily="34" charset="0"/>
              </a:defRPr>
            </a:lvl2pPr>
            <a:lvl3pPr>
              <a:defRPr>
                <a:latin typeface="Helvetica" panose="020B0604020202020204" pitchFamily="34" charset="0"/>
                <a:cs typeface="Helvetica" panose="020B0604020202020204" pitchFamily="34" charset="0"/>
              </a:defRPr>
            </a:lvl3pPr>
            <a:lvl4pPr>
              <a:defRPr>
                <a:latin typeface="Helvetica" panose="020B0604020202020204" pitchFamily="34" charset="0"/>
                <a:cs typeface="Helvetica" panose="020B0604020202020204" pitchFamily="34" charset="0"/>
              </a:defRPr>
            </a:lvl4pPr>
            <a:lvl5pPr>
              <a:defRPr>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D295377-D606-93E9-C2B4-BB4157F3BA1A}"/>
              </a:ext>
            </a:extLst>
          </p:cNvPr>
          <p:cNvSpPr>
            <a:spLocks noGrp="1"/>
          </p:cNvSpPr>
          <p:nvPr>
            <p:ph type="dt" sz="half" idx="10"/>
          </p:nvPr>
        </p:nvSpPr>
        <p:spPr/>
        <p:txBody>
          <a:bodyPr/>
          <a:lstStyle>
            <a:lvl1pPr>
              <a:defRPr/>
            </a:lvl1pPr>
          </a:lstStyle>
          <a:p>
            <a:fld id="{0A86AA6C-A95A-4E88-9A87-303405EE14D5}" type="datetimeFigureOut">
              <a:rPr lang="en-US" smtClean="0"/>
              <a:t>7/21/2025</a:t>
            </a:fld>
            <a:endParaRPr lang="en-US"/>
          </a:p>
        </p:txBody>
      </p:sp>
      <p:sp>
        <p:nvSpPr>
          <p:cNvPr id="5" name="Footer Placeholder 4">
            <a:extLst>
              <a:ext uri="{FF2B5EF4-FFF2-40B4-BE49-F238E27FC236}">
                <a16:creationId xmlns:a16="http://schemas.microsoft.com/office/drawing/2014/main" id="{3CBD710E-8619-9440-C001-3DB646753C58}"/>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C42E2A20-1BD1-EA43-55C0-070DC37A966B}"/>
              </a:ext>
            </a:extLst>
          </p:cNvPr>
          <p:cNvSpPr>
            <a:spLocks noGrp="1"/>
          </p:cNvSpPr>
          <p:nvPr>
            <p:ph type="sldNum" sz="quarter" idx="12"/>
          </p:nvPr>
        </p:nvSpPr>
        <p:spPr/>
        <p:txBody>
          <a:bodyPr/>
          <a:lstStyle>
            <a:lvl1pPr>
              <a:defRPr/>
            </a:lvl1pPr>
          </a:lstStyle>
          <a:p>
            <a:fld id="{A181AD8D-6DE7-4312-80C6-DF2D0F2B1447}" type="slidenum">
              <a:rPr lang="en-US" smtClean="0"/>
              <a:t>‹#›</a:t>
            </a:fld>
            <a:endParaRPr lang="en-US"/>
          </a:p>
        </p:txBody>
      </p:sp>
    </p:spTree>
    <p:extLst>
      <p:ext uri="{BB962C8B-B14F-4D97-AF65-F5344CB8AC3E}">
        <p14:creationId xmlns:p14="http://schemas.microsoft.com/office/powerpoint/2010/main" val="1396264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lvl1pPr>
              <a:defRPr>
                <a:latin typeface="Georgia" panose="02040502050405020303" pitchFamily="18"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40"/>
            <a:ext cx="8026400" cy="5851525"/>
          </a:xfrm>
        </p:spPr>
        <p:txBody>
          <a:bodyPr vert="eaVert"/>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0BF0AA0-8E5A-217D-0B39-B1DD0A9E6041}"/>
              </a:ext>
            </a:extLst>
          </p:cNvPr>
          <p:cNvSpPr>
            <a:spLocks noGrp="1"/>
          </p:cNvSpPr>
          <p:nvPr>
            <p:ph type="dt" sz="half" idx="10"/>
          </p:nvPr>
        </p:nvSpPr>
        <p:spPr/>
        <p:txBody>
          <a:bodyPr/>
          <a:lstStyle>
            <a:lvl1pPr>
              <a:defRPr/>
            </a:lvl1pPr>
          </a:lstStyle>
          <a:p>
            <a:fld id="{0A86AA6C-A95A-4E88-9A87-303405EE14D5}" type="datetimeFigureOut">
              <a:rPr lang="en-US" smtClean="0"/>
              <a:t>7/21/2025</a:t>
            </a:fld>
            <a:endParaRPr lang="en-US"/>
          </a:p>
        </p:txBody>
      </p:sp>
      <p:sp>
        <p:nvSpPr>
          <p:cNvPr id="5" name="Footer Placeholder 4">
            <a:extLst>
              <a:ext uri="{FF2B5EF4-FFF2-40B4-BE49-F238E27FC236}">
                <a16:creationId xmlns:a16="http://schemas.microsoft.com/office/drawing/2014/main" id="{3C605D27-74E9-508F-C4A6-8E269CBC5926}"/>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A4AB8020-5104-D7A5-697C-97A7EF1E93B4}"/>
              </a:ext>
            </a:extLst>
          </p:cNvPr>
          <p:cNvSpPr>
            <a:spLocks noGrp="1"/>
          </p:cNvSpPr>
          <p:nvPr>
            <p:ph type="sldNum" sz="quarter" idx="12"/>
          </p:nvPr>
        </p:nvSpPr>
        <p:spPr/>
        <p:txBody>
          <a:bodyPr/>
          <a:lstStyle>
            <a:lvl1pPr>
              <a:defRPr/>
            </a:lvl1pPr>
          </a:lstStyle>
          <a:p>
            <a:fld id="{A181AD8D-6DE7-4312-80C6-DF2D0F2B1447}" type="slidenum">
              <a:rPr lang="en-US" smtClean="0"/>
              <a:t>‹#›</a:t>
            </a:fld>
            <a:endParaRPr lang="en-US"/>
          </a:p>
        </p:txBody>
      </p:sp>
    </p:spTree>
    <p:extLst>
      <p:ext uri="{BB962C8B-B14F-4D97-AF65-F5344CB8AC3E}">
        <p14:creationId xmlns:p14="http://schemas.microsoft.com/office/powerpoint/2010/main" val="373427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anose="02040502050405020303" pitchFamily="18"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Helvetica" panose="020B0604020202020204" pitchFamily="34" charset="0"/>
                <a:cs typeface="Helvetica" panose="020B0604020202020204" pitchFamily="34" charset="0"/>
              </a:defRPr>
            </a:lvl1pPr>
            <a:lvl2pPr>
              <a:defRPr>
                <a:latin typeface="Helvetica" panose="020B0604020202020204" pitchFamily="34" charset="0"/>
                <a:cs typeface="Helvetica" panose="020B0604020202020204" pitchFamily="34" charset="0"/>
              </a:defRPr>
            </a:lvl2pPr>
            <a:lvl3pPr>
              <a:defRPr>
                <a:latin typeface="Helvetica" panose="020B0604020202020204" pitchFamily="34" charset="0"/>
                <a:cs typeface="Helvetica" panose="020B0604020202020204" pitchFamily="34" charset="0"/>
              </a:defRPr>
            </a:lvl3pPr>
            <a:lvl4pPr>
              <a:defRPr>
                <a:latin typeface="Helvetica" panose="020B0604020202020204" pitchFamily="34" charset="0"/>
                <a:cs typeface="Helvetica" panose="020B0604020202020204" pitchFamily="34" charset="0"/>
              </a:defRPr>
            </a:lvl4pPr>
            <a:lvl5pPr>
              <a:defRPr>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43BA61D-563E-9B86-88EB-C7E129267D83}"/>
              </a:ext>
            </a:extLst>
          </p:cNvPr>
          <p:cNvSpPr>
            <a:spLocks noGrp="1"/>
          </p:cNvSpPr>
          <p:nvPr>
            <p:ph type="dt" sz="half" idx="10"/>
          </p:nvPr>
        </p:nvSpPr>
        <p:spPr/>
        <p:txBody>
          <a:bodyPr/>
          <a:lstStyle>
            <a:lvl1pPr>
              <a:defRPr/>
            </a:lvl1pPr>
          </a:lstStyle>
          <a:p>
            <a:fld id="{0A86AA6C-A95A-4E88-9A87-303405EE14D5}" type="datetimeFigureOut">
              <a:rPr lang="en-US" smtClean="0"/>
              <a:t>7/21/2025</a:t>
            </a:fld>
            <a:endParaRPr lang="en-US"/>
          </a:p>
        </p:txBody>
      </p:sp>
      <p:sp>
        <p:nvSpPr>
          <p:cNvPr id="5" name="Footer Placeholder 4">
            <a:extLst>
              <a:ext uri="{FF2B5EF4-FFF2-40B4-BE49-F238E27FC236}">
                <a16:creationId xmlns:a16="http://schemas.microsoft.com/office/drawing/2014/main" id="{A892C64A-CF6B-93F8-9F7E-802D85CCB272}"/>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AA2CC822-CBEB-8C33-3529-FC871E038B5E}"/>
              </a:ext>
            </a:extLst>
          </p:cNvPr>
          <p:cNvSpPr>
            <a:spLocks noGrp="1"/>
          </p:cNvSpPr>
          <p:nvPr>
            <p:ph type="sldNum" sz="quarter" idx="12"/>
          </p:nvPr>
        </p:nvSpPr>
        <p:spPr/>
        <p:txBody>
          <a:bodyPr/>
          <a:lstStyle>
            <a:lvl1pPr>
              <a:defRPr/>
            </a:lvl1pPr>
          </a:lstStyle>
          <a:p>
            <a:fld id="{A181AD8D-6DE7-4312-80C6-DF2D0F2B1447}" type="slidenum">
              <a:rPr lang="en-US" smtClean="0"/>
              <a:t>‹#›</a:t>
            </a:fld>
            <a:endParaRPr lang="en-US"/>
          </a:p>
        </p:txBody>
      </p:sp>
    </p:spTree>
    <p:extLst>
      <p:ext uri="{BB962C8B-B14F-4D97-AF65-F5344CB8AC3E}">
        <p14:creationId xmlns:p14="http://schemas.microsoft.com/office/powerpoint/2010/main" val="1527073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atin typeface="Georgia" panose="02040502050405020303" pitchFamily="18" charset="0"/>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latin typeface="Helvetica" panose="020B0604020202020204" pitchFamily="34" charset="0"/>
                <a:cs typeface="Helvetica" panose="020B0604020202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3BC5F0-1FAC-EF29-09B0-3CFE3C61217F}"/>
              </a:ext>
            </a:extLst>
          </p:cNvPr>
          <p:cNvSpPr>
            <a:spLocks noGrp="1"/>
          </p:cNvSpPr>
          <p:nvPr>
            <p:ph type="dt" sz="half" idx="10"/>
          </p:nvPr>
        </p:nvSpPr>
        <p:spPr/>
        <p:txBody>
          <a:bodyPr/>
          <a:lstStyle>
            <a:lvl1pPr>
              <a:defRPr/>
            </a:lvl1pPr>
          </a:lstStyle>
          <a:p>
            <a:fld id="{0A86AA6C-A95A-4E88-9A87-303405EE14D5}" type="datetimeFigureOut">
              <a:rPr lang="en-US" smtClean="0"/>
              <a:t>7/21/2025</a:t>
            </a:fld>
            <a:endParaRPr lang="en-US"/>
          </a:p>
        </p:txBody>
      </p:sp>
      <p:sp>
        <p:nvSpPr>
          <p:cNvPr id="5" name="Footer Placeholder 4">
            <a:extLst>
              <a:ext uri="{FF2B5EF4-FFF2-40B4-BE49-F238E27FC236}">
                <a16:creationId xmlns:a16="http://schemas.microsoft.com/office/drawing/2014/main" id="{76A7203A-181C-CBBB-CB52-AA8964BFBE6E}"/>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373D07A3-D058-1552-154D-FA8D8A3A89B3}"/>
              </a:ext>
            </a:extLst>
          </p:cNvPr>
          <p:cNvSpPr>
            <a:spLocks noGrp="1"/>
          </p:cNvSpPr>
          <p:nvPr>
            <p:ph type="sldNum" sz="quarter" idx="12"/>
          </p:nvPr>
        </p:nvSpPr>
        <p:spPr/>
        <p:txBody>
          <a:bodyPr/>
          <a:lstStyle>
            <a:lvl1pPr>
              <a:defRPr/>
            </a:lvl1pPr>
          </a:lstStyle>
          <a:p>
            <a:fld id="{A181AD8D-6DE7-4312-80C6-DF2D0F2B1447}" type="slidenum">
              <a:rPr lang="en-US" smtClean="0"/>
              <a:t>‹#›</a:t>
            </a:fld>
            <a:endParaRPr lang="en-US"/>
          </a:p>
        </p:txBody>
      </p:sp>
    </p:spTree>
    <p:extLst>
      <p:ext uri="{BB962C8B-B14F-4D97-AF65-F5344CB8AC3E}">
        <p14:creationId xmlns:p14="http://schemas.microsoft.com/office/powerpoint/2010/main" val="1134429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anose="02040502050405020303" pitchFamily="18" charset="0"/>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3733">
                <a:latin typeface="Helvetica" panose="020B0604020202020204" pitchFamily="34" charset="0"/>
                <a:cs typeface="Helvetica" panose="020B0604020202020204" pitchFamily="34" charset="0"/>
              </a:defRPr>
            </a:lvl1pPr>
            <a:lvl2pPr>
              <a:defRPr sz="3200">
                <a:latin typeface="Helvetica" panose="020B0604020202020204" pitchFamily="34" charset="0"/>
                <a:cs typeface="Helvetica" panose="020B0604020202020204" pitchFamily="34" charset="0"/>
              </a:defRPr>
            </a:lvl2pPr>
            <a:lvl3pPr>
              <a:defRPr sz="2667">
                <a:latin typeface="Helvetica" panose="020B0604020202020204" pitchFamily="34" charset="0"/>
                <a:cs typeface="Helvetica" panose="020B0604020202020204" pitchFamily="34" charset="0"/>
              </a:defRPr>
            </a:lvl3pPr>
            <a:lvl4pPr>
              <a:defRPr sz="2400">
                <a:latin typeface="Helvetica" panose="020B0604020202020204" pitchFamily="34" charset="0"/>
                <a:cs typeface="Helvetica" panose="020B0604020202020204" pitchFamily="34" charset="0"/>
              </a:defRPr>
            </a:lvl4pPr>
            <a:lvl5pPr>
              <a:defRPr sz="2400">
                <a:latin typeface="Helvetica" panose="020B0604020202020204" pitchFamily="34" charset="0"/>
                <a:cs typeface="Helvetica" panose="020B060402020202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3733">
                <a:latin typeface="Helvetica" panose="020B0604020202020204" pitchFamily="34" charset="0"/>
                <a:cs typeface="Helvetica" panose="020B0604020202020204" pitchFamily="34" charset="0"/>
              </a:defRPr>
            </a:lvl1pPr>
            <a:lvl2pPr>
              <a:defRPr sz="3200">
                <a:latin typeface="Helvetica" panose="020B0604020202020204" pitchFamily="34" charset="0"/>
                <a:cs typeface="Helvetica" panose="020B0604020202020204" pitchFamily="34" charset="0"/>
              </a:defRPr>
            </a:lvl2pPr>
            <a:lvl3pPr>
              <a:defRPr sz="2667">
                <a:latin typeface="Helvetica" panose="020B0604020202020204" pitchFamily="34" charset="0"/>
                <a:cs typeface="Helvetica" panose="020B0604020202020204" pitchFamily="34" charset="0"/>
              </a:defRPr>
            </a:lvl3pPr>
            <a:lvl4pPr>
              <a:defRPr sz="2400">
                <a:latin typeface="Helvetica" panose="020B0604020202020204" pitchFamily="34" charset="0"/>
                <a:cs typeface="Helvetica" panose="020B0604020202020204" pitchFamily="34" charset="0"/>
              </a:defRPr>
            </a:lvl4pPr>
            <a:lvl5pPr>
              <a:defRPr sz="2400">
                <a:latin typeface="Helvetica" panose="020B0604020202020204" pitchFamily="34" charset="0"/>
                <a:cs typeface="Helvetica" panose="020B060402020202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262BB4E-B2B6-9D5E-6F74-D49D4A592451}"/>
              </a:ext>
            </a:extLst>
          </p:cNvPr>
          <p:cNvSpPr>
            <a:spLocks noGrp="1"/>
          </p:cNvSpPr>
          <p:nvPr>
            <p:ph type="dt" sz="half" idx="10"/>
          </p:nvPr>
        </p:nvSpPr>
        <p:spPr/>
        <p:txBody>
          <a:bodyPr/>
          <a:lstStyle>
            <a:lvl1pPr>
              <a:defRPr/>
            </a:lvl1pPr>
          </a:lstStyle>
          <a:p>
            <a:fld id="{0A86AA6C-A95A-4E88-9A87-303405EE14D5}" type="datetimeFigureOut">
              <a:rPr lang="en-US" smtClean="0"/>
              <a:t>7/21/2025</a:t>
            </a:fld>
            <a:endParaRPr lang="en-US"/>
          </a:p>
        </p:txBody>
      </p:sp>
      <p:sp>
        <p:nvSpPr>
          <p:cNvPr id="6" name="Footer Placeholder 4">
            <a:extLst>
              <a:ext uri="{FF2B5EF4-FFF2-40B4-BE49-F238E27FC236}">
                <a16:creationId xmlns:a16="http://schemas.microsoft.com/office/drawing/2014/main" id="{B3145A56-190E-D1EA-2C85-0A4D9339DC18}"/>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44287130-FCE0-E977-7948-232B4B25E04B}"/>
              </a:ext>
            </a:extLst>
          </p:cNvPr>
          <p:cNvSpPr>
            <a:spLocks noGrp="1"/>
          </p:cNvSpPr>
          <p:nvPr>
            <p:ph type="sldNum" sz="quarter" idx="12"/>
          </p:nvPr>
        </p:nvSpPr>
        <p:spPr/>
        <p:txBody>
          <a:bodyPr/>
          <a:lstStyle>
            <a:lvl1pPr>
              <a:defRPr/>
            </a:lvl1pPr>
          </a:lstStyle>
          <a:p>
            <a:fld id="{A181AD8D-6DE7-4312-80C6-DF2D0F2B1447}" type="slidenum">
              <a:rPr lang="en-US" smtClean="0"/>
              <a:t>‹#›</a:t>
            </a:fld>
            <a:endParaRPr lang="en-US"/>
          </a:p>
        </p:txBody>
      </p:sp>
    </p:spTree>
    <p:extLst>
      <p:ext uri="{BB962C8B-B14F-4D97-AF65-F5344CB8AC3E}">
        <p14:creationId xmlns:p14="http://schemas.microsoft.com/office/powerpoint/2010/main" val="1964583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anose="02040502050405020303" pitchFamily="18" charset="0"/>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atin typeface="Helvetica" panose="020B0604020202020204" pitchFamily="34" charset="0"/>
                <a:cs typeface="Helvetica" panose="020B060402020202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atin typeface="Helvetica" panose="020B0604020202020204" pitchFamily="34" charset="0"/>
                <a:cs typeface="Helvetica" panose="020B0604020202020204" pitchFamily="34" charset="0"/>
              </a:defRPr>
            </a:lvl1pPr>
            <a:lvl2pPr>
              <a:defRPr sz="2667">
                <a:latin typeface="Helvetica" panose="020B0604020202020204" pitchFamily="34" charset="0"/>
                <a:cs typeface="Helvetica" panose="020B0604020202020204" pitchFamily="34" charset="0"/>
              </a:defRPr>
            </a:lvl2pPr>
            <a:lvl3pPr>
              <a:defRPr sz="2400">
                <a:latin typeface="Helvetica" panose="020B0604020202020204" pitchFamily="34" charset="0"/>
                <a:cs typeface="Helvetica" panose="020B0604020202020204" pitchFamily="34" charset="0"/>
              </a:defRPr>
            </a:lvl3pPr>
            <a:lvl4pPr>
              <a:defRPr sz="2133">
                <a:latin typeface="Helvetica" panose="020B0604020202020204" pitchFamily="34" charset="0"/>
                <a:cs typeface="Helvetica" panose="020B0604020202020204" pitchFamily="34" charset="0"/>
              </a:defRPr>
            </a:lvl4pPr>
            <a:lvl5pPr>
              <a:defRPr sz="2133">
                <a:latin typeface="Helvetica" panose="020B0604020202020204" pitchFamily="34" charset="0"/>
                <a:cs typeface="Helvetica" panose="020B0604020202020204" pitchFamily="34" charset="0"/>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74" y="1535113"/>
            <a:ext cx="5389033" cy="639763"/>
          </a:xfrm>
        </p:spPr>
        <p:txBody>
          <a:bodyPr anchor="b"/>
          <a:lstStyle>
            <a:lvl1pPr marL="0" indent="0">
              <a:buNone/>
              <a:defRPr sz="3200" b="1">
                <a:latin typeface="Helvetica" panose="020B0604020202020204" pitchFamily="34" charset="0"/>
                <a:cs typeface="Helvetica" panose="020B060402020202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3200">
                <a:latin typeface="Helvetica" panose="020B0604020202020204" pitchFamily="34" charset="0"/>
                <a:cs typeface="Helvetica" panose="020B0604020202020204" pitchFamily="34" charset="0"/>
              </a:defRPr>
            </a:lvl1pPr>
            <a:lvl2pPr>
              <a:defRPr sz="2667">
                <a:latin typeface="Helvetica" panose="020B0604020202020204" pitchFamily="34" charset="0"/>
                <a:cs typeface="Helvetica" panose="020B0604020202020204" pitchFamily="34" charset="0"/>
              </a:defRPr>
            </a:lvl2pPr>
            <a:lvl3pPr>
              <a:defRPr sz="2400">
                <a:latin typeface="Helvetica" panose="020B0604020202020204" pitchFamily="34" charset="0"/>
                <a:cs typeface="Helvetica" panose="020B0604020202020204" pitchFamily="34" charset="0"/>
              </a:defRPr>
            </a:lvl3pPr>
            <a:lvl4pPr>
              <a:defRPr sz="2133">
                <a:latin typeface="Helvetica" panose="020B0604020202020204" pitchFamily="34" charset="0"/>
                <a:cs typeface="Helvetica" panose="020B0604020202020204" pitchFamily="34" charset="0"/>
              </a:defRPr>
            </a:lvl4pPr>
            <a:lvl5pPr>
              <a:defRPr sz="2133">
                <a:latin typeface="Helvetica" panose="020B0604020202020204" pitchFamily="34" charset="0"/>
                <a:cs typeface="Helvetica" panose="020B0604020202020204" pitchFamily="34" charset="0"/>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5BAE7D5B-310E-0453-D9BD-6AF1AEF98AB2}"/>
              </a:ext>
            </a:extLst>
          </p:cNvPr>
          <p:cNvSpPr>
            <a:spLocks noGrp="1"/>
          </p:cNvSpPr>
          <p:nvPr>
            <p:ph type="dt" sz="half" idx="10"/>
          </p:nvPr>
        </p:nvSpPr>
        <p:spPr/>
        <p:txBody>
          <a:bodyPr/>
          <a:lstStyle>
            <a:lvl1pPr>
              <a:defRPr/>
            </a:lvl1pPr>
          </a:lstStyle>
          <a:p>
            <a:fld id="{0A86AA6C-A95A-4E88-9A87-303405EE14D5}" type="datetimeFigureOut">
              <a:rPr lang="en-US" smtClean="0"/>
              <a:t>7/21/2025</a:t>
            </a:fld>
            <a:endParaRPr lang="en-US"/>
          </a:p>
        </p:txBody>
      </p:sp>
      <p:sp>
        <p:nvSpPr>
          <p:cNvPr id="8" name="Footer Placeholder 4">
            <a:extLst>
              <a:ext uri="{FF2B5EF4-FFF2-40B4-BE49-F238E27FC236}">
                <a16:creationId xmlns:a16="http://schemas.microsoft.com/office/drawing/2014/main" id="{4A15B18E-4DF2-A9FF-C401-9C1490B1C908}"/>
              </a:ext>
            </a:extLst>
          </p:cNvPr>
          <p:cNvSpPr>
            <a:spLocks noGrp="1"/>
          </p:cNvSpPr>
          <p:nvPr>
            <p:ph type="ftr" sz="quarter" idx="11"/>
          </p:nvPr>
        </p:nvSpPr>
        <p:spPr/>
        <p:txBody>
          <a:bodyPr/>
          <a:lstStyle>
            <a:lvl1pPr>
              <a:defRPr/>
            </a:lvl1pPr>
          </a:lstStyle>
          <a:p>
            <a:endParaRPr lang="en-US"/>
          </a:p>
        </p:txBody>
      </p:sp>
      <p:sp>
        <p:nvSpPr>
          <p:cNvPr id="9" name="Slide Number Placeholder 5">
            <a:extLst>
              <a:ext uri="{FF2B5EF4-FFF2-40B4-BE49-F238E27FC236}">
                <a16:creationId xmlns:a16="http://schemas.microsoft.com/office/drawing/2014/main" id="{605E5D63-5C17-FA2E-0086-DCB6F28DCCC9}"/>
              </a:ext>
            </a:extLst>
          </p:cNvPr>
          <p:cNvSpPr>
            <a:spLocks noGrp="1"/>
          </p:cNvSpPr>
          <p:nvPr>
            <p:ph type="sldNum" sz="quarter" idx="12"/>
          </p:nvPr>
        </p:nvSpPr>
        <p:spPr/>
        <p:txBody>
          <a:bodyPr/>
          <a:lstStyle>
            <a:lvl1pPr>
              <a:defRPr/>
            </a:lvl1pPr>
          </a:lstStyle>
          <a:p>
            <a:fld id="{A181AD8D-6DE7-4312-80C6-DF2D0F2B1447}" type="slidenum">
              <a:rPr lang="en-US" smtClean="0"/>
              <a:t>‹#›</a:t>
            </a:fld>
            <a:endParaRPr lang="en-US"/>
          </a:p>
        </p:txBody>
      </p:sp>
    </p:spTree>
    <p:extLst>
      <p:ext uri="{BB962C8B-B14F-4D97-AF65-F5344CB8AC3E}">
        <p14:creationId xmlns:p14="http://schemas.microsoft.com/office/powerpoint/2010/main" val="3103843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anose="02040502050405020303" pitchFamily="18" charset="0"/>
              </a:defRPr>
            </a:lvl1p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FDF44215-4291-468C-D4C9-9D884595CDB1}"/>
              </a:ext>
            </a:extLst>
          </p:cNvPr>
          <p:cNvSpPr>
            <a:spLocks noGrp="1"/>
          </p:cNvSpPr>
          <p:nvPr>
            <p:ph type="dt" sz="half" idx="10"/>
          </p:nvPr>
        </p:nvSpPr>
        <p:spPr/>
        <p:txBody>
          <a:bodyPr/>
          <a:lstStyle>
            <a:lvl1pPr>
              <a:defRPr/>
            </a:lvl1pPr>
          </a:lstStyle>
          <a:p>
            <a:fld id="{0A86AA6C-A95A-4E88-9A87-303405EE14D5}" type="datetimeFigureOut">
              <a:rPr lang="en-US" smtClean="0"/>
              <a:t>7/21/2025</a:t>
            </a:fld>
            <a:endParaRPr lang="en-US"/>
          </a:p>
        </p:txBody>
      </p:sp>
      <p:sp>
        <p:nvSpPr>
          <p:cNvPr id="4" name="Footer Placeholder 4">
            <a:extLst>
              <a:ext uri="{FF2B5EF4-FFF2-40B4-BE49-F238E27FC236}">
                <a16:creationId xmlns:a16="http://schemas.microsoft.com/office/drawing/2014/main" id="{C39ED1E6-D9DC-0700-1CEB-00E2B71DBD04}"/>
              </a:ext>
            </a:extLst>
          </p:cNvPr>
          <p:cNvSpPr>
            <a:spLocks noGrp="1"/>
          </p:cNvSpPr>
          <p:nvPr>
            <p:ph type="ftr" sz="quarter" idx="11"/>
          </p:nvPr>
        </p:nvSpPr>
        <p:spPr/>
        <p:txBody>
          <a:bodyPr/>
          <a:lstStyle>
            <a:lvl1pPr>
              <a:defRPr/>
            </a:lvl1pPr>
          </a:lstStyle>
          <a:p>
            <a:endParaRPr lang="en-US"/>
          </a:p>
        </p:txBody>
      </p:sp>
      <p:sp>
        <p:nvSpPr>
          <p:cNvPr id="5" name="Slide Number Placeholder 5">
            <a:extLst>
              <a:ext uri="{FF2B5EF4-FFF2-40B4-BE49-F238E27FC236}">
                <a16:creationId xmlns:a16="http://schemas.microsoft.com/office/drawing/2014/main" id="{24085DA0-CBDF-3B31-05BE-78F1E1C2BCC7}"/>
              </a:ext>
            </a:extLst>
          </p:cNvPr>
          <p:cNvSpPr>
            <a:spLocks noGrp="1"/>
          </p:cNvSpPr>
          <p:nvPr>
            <p:ph type="sldNum" sz="quarter" idx="12"/>
          </p:nvPr>
        </p:nvSpPr>
        <p:spPr/>
        <p:txBody>
          <a:bodyPr/>
          <a:lstStyle>
            <a:lvl1pPr>
              <a:defRPr/>
            </a:lvl1pPr>
          </a:lstStyle>
          <a:p>
            <a:fld id="{A181AD8D-6DE7-4312-80C6-DF2D0F2B1447}" type="slidenum">
              <a:rPr lang="en-US" smtClean="0"/>
              <a:t>‹#›</a:t>
            </a:fld>
            <a:endParaRPr lang="en-US"/>
          </a:p>
        </p:txBody>
      </p:sp>
    </p:spTree>
    <p:extLst>
      <p:ext uri="{BB962C8B-B14F-4D97-AF65-F5344CB8AC3E}">
        <p14:creationId xmlns:p14="http://schemas.microsoft.com/office/powerpoint/2010/main" val="3680758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958AE53-16D7-6794-0B58-D27EFAF91CDA}"/>
              </a:ext>
            </a:extLst>
          </p:cNvPr>
          <p:cNvSpPr>
            <a:spLocks noGrp="1"/>
          </p:cNvSpPr>
          <p:nvPr>
            <p:ph type="dt" sz="half" idx="10"/>
          </p:nvPr>
        </p:nvSpPr>
        <p:spPr/>
        <p:txBody>
          <a:bodyPr/>
          <a:lstStyle>
            <a:lvl1pPr>
              <a:defRPr/>
            </a:lvl1pPr>
          </a:lstStyle>
          <a:p>
            <a:fld id="{0A86AA6C-A95A-4E88-9A87-303405EE14D5}" type="datetimeFigureOut">
              <a:rPr lang="en-US" smtClean="0"/>
              <a:t>7/21/2025</a:t>
            </a:fld>
            <a:endParaRPr lang="en-US"/>
          </a:p>
        </p:txBody>
      </p:sp>
      <p:sp>
        <p:nvSpPr>
          <p:cNvPr id="3" name="Footer Placeholder 4">
            <a:extLst>
              <a:ext uri="{FF2B5EF4-FFF2-40B4-BE49-F238E27FC236}">
                <a16:creationId xmlns:a16="http://schemas.microsoft.com/office/drawing/2014/main" id="{C8075CEC-B61F-37F2-CD0F-A9FB1FAF72EE}"/>
              </a:ext>
            </a:extLst>
          </p:cNvPr>
          <p:cNvSpPr>
            <a:spLocks noGrp="1"/>
          </p:cNvSpPr>
          <p:nvPr>
            <p:ph type="ftr" sz="quarter" idx="11"/>
          </p:nvPr>
        </p:nvSpPr>
        <p:spPr/>
        <p:txBody>
          <a:bodyPr/>
          <a:lstStyle>
            <a:lvl1pPr>
              <a:defRPr/>
            </a:lvl1pPr>
          </a:lstStyle>
          <a:p>
            <a:endParaRPr lang="en-US"/>
          </a:p>
        </p:txBody>
      </p:sp>
      <p:sp>
        <p:nvSpPr>
          <p:cNvPr id="4" name="Slide Number Placeholder 5">
            <a:extLst>
              <a:ext uri="{FF2B5EF4-FFF2-40B4-BE49-F238E27FC236}">
                <a16:creationId xmlns:a16="http://schemas.microsoft.com/office/drawing/2014/main" id="{F867B992-3F60-2E75-35A3-C4E09D67AAC1}"/>
              </a:ext>
            </a:extLst>
          </p:cNvPr>
          <p:cNvSpPr>
            <a:spLocks noGrp="1"/>
          </p:cNvSpPr>
          <p:nvPr>
            <p:ph type="sldNum" sz="quarter" idx="12"/>
          </p:nvPr>
        </p:nvSpPr>
        <p:spPr/>
        <p:txBody>
          <a:bodyPr/>
          <a:lstStyle>
            <a:lvl1pPr>
              <a:defRPr/>
            </a:lvl1pPr>
          </a:lstStyle>
          <a:p>
            <a:fld id="{A181AD8D-6DE7-4312-80C6-DF2D0F2B1447}" type="slidenum">
              <a:rPr lang="en-US" smtClean="0"/>
              <a:t>‹#›</a:t>
            </a:fld>
            <a:endParaRPr lang="en-US"/>
          </a:p>
        </p:txBody>
      </p:sp>
    </p:spTree>
    <p:extLst>
      <p:ext uri="{BB962C8B-B14F-4D97-AF65-F5344CB8AC3E}">
        <p14:creationId xmlns:p14="http://schemas.microsoft.com/office/powerpoint/2010/main" val="161348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49"/>
            <a:ext cx="4011084" cy="1162051"/>
          </a:xfrm>
        </p:spPr>
        <p:txBody>
          <a:bodyPr anchor="b"/>
          <a:lstStyle>
            <a:lvl1pPr algn="l">
              <a:defRPr sz="2667" b="1">
                <a:latin typeface="Georgia" panose="02040502050405020303" pitchFamily="18" charset="0"/>
              </a:defRPr>
            </a:lvl1pPr>
          </a:lstStyle>
          <a:p>
            <a:r>
              <a:rPr lang="en-US"/>
              <a:t>Click to edit Master title style</a:t>
            </a:r>
            <a:endParaRPr lang="en-US" dirty="0"/>
          </a:p>
        </p:txBody>
      </p:sp>
      <p:sp>
        <p:nvSpPr>
          <p:cNvPr id="3" name="Content Placeholder 2"/>
          <p:cNvSpPr>
            <a:spLocks noGrp="1"/>
          </p:cNvSpPr>
          <p:nvPr>
            <p:ph idx="1"/>
          </p:nvPr>
        </p:nvSpPr>
        <p:spPr>
          <a:xfrm>
            <a:off x="4766733" y="273054"/>
            <a:ext cx="6815667" cy="5853113"/>
          </a:xfrm>
        </p:spPr>
        <p:txBody>
          <a:bodyPr/>
          <a:lstStyle>
            <a:lvl1pPr>
              <a:defRPr sz="4267">
                <a:latin typeface="Helvetica" panose="020B0604020202020204" pitchFamily="34" charset="0"/>
                <a:cs typeface="Helvetica" panose="020B0604020202020204" pitchFamily="34" charset="0"/>
              </a:defRPr>
            </a:lvl1pPr>
            <a:lvl2pPr>
              <a:defRPr sz="3733">
                <a:latin typeface="Helvetica" panose="020B0604020202020204" pitchFamily="34" charset="0"/>
                <a:cs typeface="Helvetica" panose="020B0604020202020204" pitchFamily="34" charset="0"/>
              </a:defRPr>
            </a:lvl2pPr>
            <a:lvl3pPr>
              <a:defRPr sz="3200">
                <a:latin typeface="Helvetica" panose="020B0604020202020204" pitchFamily="34" charset="0"/>
                <a:cs typeface="Helvetica" panose="020B0604020202020204" pitchFamily="34" charset="0"/>
              </a:defRPr>
            </a:lvl3pPr>
            <a:lvl4pPr>
              <a:defRPr sz="2667">
                <a:latin typeface="Helvetica" panose="020B0604020202020204" pitchFamily="34" charset="0"/>
                <a:cs typeface="Helvetica" panose="020B0604020202020204" pitchFamily="34" charset="0"/>
              </a:defRPr>
            </a:lvl4pPr>
            <a:lvl5pPr>
              <a:defRPr sz="2667">
                <a:latin typeface="Helvetica" panose="020B0604020202020204" pitchFamily="34" charset="0"/>
                <a:cs typeface="Helvetica" panose="020B0604020202020204" pitchFamily="34" charset="0"/>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867">
                <a:latin typeface="Helvetica" panose="020B0604020202020204" pitchFamily="34" charset="0"/>
                <a:cs typeface="Helvetica" panose="020B0604020202020204" pitchFamily="34"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FB70A646-6FD4-B225-34B9-A4F3F68558EC}"/>
              </a:ext>
            </a:extLst>
          </p:cNvPr>
          <p:cNvSpPr>
            <a:spLocks noGrp="1"/>
          </p:cNvSpPr>
          <p:nvPr>
            <p:ph type="dt" sz="half" idx="10"/>
          </p:nvPr>
        </p:nvSpPr>
        <p:spPr/>
        <p:txBody>
          <a:bodyPr/>
          <a:lstStyle>
            <a:lvl1pPr>
              <a:defRPr/>
            </a:lvl1pPr>
          </a:lstStyle>
          <a:p>
            <a:fld id="{0A86AA6C-A95A-4E88-9A87-303405EE14D5}" type="datetimeFigureOut">
              <a:rPr lang="en-US" smtClean="0"/>
              <a:t>7/21/2025</a:t>
            </a:fld>
            <a:endParaRPr lang="en-US"/>
          </a:p>
        </p:txBody>
      </p:sp>
      <p:sp>
        <p:nvSpPr>
          <p:cNvPr id="6" name="Footer Placeholder 4">
            <a:extLst>
              <a:ext uri="{FF2B5EF4-FFF2-40B4-BE49-F238E27FC236}">
                <a16:creationId xmlns:a16="http://schemas.microsoft.com/office/drawing/2014/main" id="{6A868F3B-1068-3C3B-6DC8-709B6766308F}"/>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2541DA4D-78EB-FC23-2A97-7BBCB253DD36}"/>
              </a:ext>
            </a:extLst>
          </p:cNvPr>
          <p:cNvSpPr>
            <a:spLocks noGrp="1"/>
          </p:cNvSpPr>
          <p:nvPr>
            <p:ph type="sldNum" sz="quarter" idx="12"/>
          </p:nvPr>
        </p:nvSpPr>
        <p:spPr/>
        <p:txBody>
          <a:bodyPr/>
          <a:lstStyle>
            <a:lvl1pPr>
              <a:defRPr/>
            </a:lvl1pPr>
          </a:lstStyle>
          <a:p>
            <a:fld id="{A181AD8D-6DE7-4312-80C6-DF2D0F2B1447}" type="slidenum">
              <a:rPr lang="en-US" smtClean="0"/>
              <a:t>‹#›</a:t>
            </a:fld>
            <a:endParaRPr lang="en-US"/>
          </a:p>
        </p:txBody>
      </p:sp>
    </p:spTree>
    <p:extLst>
      <p:ext uri="{BB962C8B-B14F-4D97-AF65-F5344CB8AC3E}">
        <p14:creationId xmlns:p14="http://schemas.microsoft.com/office/powerpoint/2010/main" val="2971707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atin typeface="Georgia" panose="02040502050405020303" pitchFamily="18" charset="0"/>
              </a:defRPr>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867">
                <a:latin typeface="Helvetica" panose="020B0604020202020204" pitchFamily="34" charset="0"/>
                <a:cs typeface="Helvetica" panose="020B0604020202020204" pitchFamily="34"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D1A43956-70E8-F0B1-DE15-F01BFDC8EE6D}"/>
              </a:ext>
            </a:extLst>
          </p:cNvPr>
          <p:cNvSpPr>
            <a:spLocks noGrp="1"/>
          </p:cNvSpPr>
          <p:nvPr>
            <p:ph type="dt" sz="half" idx="10"/>
          </p:nvPr>
        </p:nvSpPr>
        <p:spPr/>
        <p:txBody>
          <a:bodyPr/>
          <a:lstStyle>
            <a:lvl1pPr>
              <a:defRPr/>
            </a:lvl1pPr>
          </a:lstStyle>
          <a:p>
            <a:fld id="{0A86AA6C-A95A-4E88-9A87-303405EE14D5}" type="datetimeFigureOut">
              <a:rPr lang="en-US" smtClean="0"/>
              <a:t>7/21/2025</a:t>
            </a:fld>
            <a:endParaRPr lang="en-US"/>
          </a:p>
        </p:txBody>
      </p:sp>
      <p:sp>
        <p:nvSpPr>
          <p:cNvPr id="6" name="Footer Placeholder 4">
            <a:extLst>
              <a:ext uri="{FF2B5EF4-FFF2-40B4-BE49-F238E27FC236}">
                <a16:creationId xmlns:a16="http://schemas.microsoft.com/office/drawing/2014/main" id="{8FAEF3E2-ABE7-D1C3-9699-9EE7CC731B49}"/>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E09530ED-DB66-0695-9582-3DA903C2EFED}"/>
              </a:ext>
            </a:extLst>
          </p:cNvPr>
          <p:cNvSpPr>
            <a:spLocks noGrp="1"/>
          </p:cNvSpPr>
          <p:nvPr>
            <p:ph type="sldNum" sz="quarter" idx="12"/>
          </p:nvPr>
        </p:nvSpPr>
        <p:spPr/>
        <p:txBody>
          <a:bodyPr/>
          <a:lstStyle>
            <a:lvl1pPr>
              <a:defRPr/>
            </a:lvl1pPr>
          </a:lstStyle>
          <a:p>
            <a:fld id="{A181AD8D-6DE7-4312-80C6-DF2D0F2B1447}" type="slidenum">
              <a:rPr lang="en-US" smtClean="0"/>
              <a:t>‹#›</a:t>
            </a:fld>
            <a:endParaRPr lang="en-US"/>
          </a:p>
        </p:txBody>
      </p:sp>
    </p:spTree>
    <p:extLst>
      <p:ext uri="{BB962C8B-B14F-4D97-AF65-F5344CB8AC3E}">
        <p14:creationId xmlns:p14="http://schemas.microsoft.com/office/powerpoint/2010/main" val="57049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08A0E9-EA1A-B08E-9D13-36F3BDB97F60}"/>
              </a:ext>
            </a:extLst>
          </p:cNvPr>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FF7B218-B75A-70DF-FC9B-37431337CDF9}"/>
              </a:ext>
            </a:extLst>
          </p:cNvPr>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C86FBFE-31CE-468B-8B28-D03395C37E3F}"/>
              </a:ext>
            </a:extLst>
          </p:cNvPr>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eaLnBrk="1" fontAlgn="auto" hangingPunct="1">
              <a:spcBef>
                <a:spcPts val="0"/>
              </a:spcBef>
              <a:spcAft>
                <a:spcPts val="0"/>
              </a:spcAft>
              <a:defRPr sz="1600">
                <a:solidFill>
                  <a:schemeClr val="tx1">
                    <a:tint val="75000"/>
                  </a:schemeClr>
                </a:solidFill>
                <a:latin typeface="+mn-lt"/>
              </a:defRPr>
            </a:lvl1pPr>
          </a:lstStyle>
          <a:p>
            <a:fld id="{0A86AA6C-A95A-4E88-9A87-303405EE14D5}" type="datetimeFigureOut">
              <a:rPr lang="en-US" smtClean="0"/>
              <a:t>7/21/2025</a:t>
            </a:fld>
            <a:endParaRPr lang="en-US"/>
          </a:p>
        </p:txBody>
      </p:sp>
      <p:sp>
        <p:nvSpPr>
          <p:cNvPr id="5" name="Footer Placeholder 4">
            <a:extLst>
              <a:ext uri="{FF2B5EF4-FFF2-40B4-BE49-F238E27FC236}">
                <a16:creationId xmlns:a16="http://schemas.microsoft.com/office/drawing/2014/main" id="{97B21BD6-BE32-4764-BA90-DAB66DFBDDA7}"/>
              </a:ext>
            </a:extLst>
          </p:cNvPr>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A5C81949-19D6-4A1A-9608-5289BFD964BB}"/>
              </a:ext>
            </a:extLst>
          </p:cNvPr>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defRPr>
            </a:lvl1pPr>
          </a:lstStyle>
          <a:p>
            <a:fld id="{A181AD8D-6DE7-4312-80C6-DF2D0F2B1447}" type="slidenum">
              <a:rPr lang="en-US" smtClean="0"/>
              <a:t>‹#›</a:t>
            </a:fld>
            <a:endParaRPr lang="en-US"/>
          </a:p>
        </p:txBody>
      </p:sp>
    </p:spTree>
    <p:extLst>
      <p:ext uri="{BB962C8B-B14F-4D97-AF65-F5344CB8AC3E}">
        <p14:creationId xmlns:p14="http://schemas.microsoft.com/office/powerpoint/2010/main" val="216725193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1" fontAlgn="base" hangingPunct="1">
        <a:spcBef>
          <a:spcPct val="0"/>
        </a:spcBef>
        <a:spcAft>
          <a:spcPct val="0"/>
        </a:spcAft>
        <a:defRPr sz="5867" kern="1200">
          <a:solidFill>
            <a:schemeClr val="tx1"/>
          </a:solidFill>
          <a:latin typeface="+mj-lt"/>
          <a:ea typeface="+mj-ea"/>
          <a:cs typeface="+mj-cs"/>
        </a:defRPr>
      </a:lvl1pPr>
      <a:lvl2pPr algn="ctr" rtl="0" eaLnBrk="1" fontAlgn="base" hangingPunct="1">
        <a:spcBef>
          <a:spcPct val="0"/>
        </a:spcBef>
        <a:spcAft>
          <a:spcPct val="0"/>
        </a:spcAft>
        <a:defRPr sz="5867">
          <a:solidFill>
            <a:schemeClr val="tx1"/>
          </a:solidFill>
          <a:latin typeface="Calibri" panose="020F0502020204030204" pitchFamily="34" charset="0"/>
        </a:defRPr>
      </a:lvl2pPr>
      <a:lvl3pPr algn="ctr" rtl="0" eaLnBrk="1" fontAlgn="base" hangingPunct="1">
        <a:spcBef>
          <a:spcPct val="0"/>
        </a:spcBef>
        <a:spcAft>
          <a:spcPct val="0"/>
        </a:spcAft>
        <a:defRPr sz="5867">
          <a:solidFill>
            <a:schemeClr val="tx1"/>
          </a:solidFill>
          <a:latin typeface="Calibri" panose="020F0502020204030204" pitchFamily="34" charset="0"/>
        </a:defRPr>
      </a:lvl3pPr>
      <a:lvl4pPr algn="ctr" rtl="0" eaLnBrk="1" fontAlgn="base" hangingPunct="1">
        <a:spcBef>
          <a:spcPct val="0"/>
        </a:spcBef>
        <a:spcAft>
          <a:spcPct val="0"/>
        </a:spcAft>
        <a:defRPr sz="5867">
          <a:solidFill>
            <a:schemeClr val="tx1"/>
          </a:solidFill>
          <a:latin typeface="Calibri" panose="020F0502020204030204" pitchFamily="34" charset="0"/>
        </a:defRPr>
      </a:lvl4pPr>
      <a:lvl5pPr algn="ctr" rtl="0" eaLnBrk="1" fontAlgn="base" hangingPunct="1">
        <a:spcBef>
          <a:spcPct val="0"/>
        </a:spcBef>
        <a:spcAft>
          <a:spcPct val="0"/>
        </a:spcAft>
        <a:defRPr sz="5867">
          <a:solidFill>
            <a:schemeClr val="tx1"/>
          </a:solidFill>
          <a:latin typeface="Calibri" panose="020F0502020204030204" pitchFamily="34" charset="0"/>
        </a:defRPr>
      </a:lvl5pPr>
      <a:lvl6pPr marL="609585" algn="ctr" rtl="0" eaLnBrk="1" fontAlgn="base" hangingPunct="1">
        <a:spcBef>
          <a:spcPct val="0"/>
        </a:spcBef>
        <a:spcAft>
          <a:spcPct val="0"/>
        </a:spcAft>
        <a:defRPr sz="5867">
          <a:solidFill>
            <a:schemeClr val="tx1"/>
          </a:solidFill>
          <a:latin typeface="Calibri" panose="020F0502020204030204" pitchFamily="34" charset="0"/>
        </a:defRPr>
      </a:lvl6pPr>
      <a:lvl7pPr marL="1219170" algn="ctr" rtl="0" eaLnBrk="1" fontAlgn="base" hangingPunct="1">
        <a:spcBef>
          <a:spcPct val="0"/>
        </a:spcBef>
        <a:spcAft>
          <a:spcPct val="0"/>
        </a:spcAft>
        <a:defRPr sz="5867">
          <a:solidFill>
            <a:schemeClr val="tx1"/>
          </a:solidFill>
          <a:latin typeface="Calibri" panose="020F0502020204030204" pitchFamily="34" charset="0"/>
        </a:defRPr>
      </a:lvl7pPr>
      <a:lvl8pPr marL="1828754" algn="ctr" rtl="0" eaLnBrk="1" fontAlgn="base" hangingPunct="1">
        <a:spcBef>
          <a:spcPct val="0"/>
        </a:spcBef>
        <a:spcAft>
          <a:spcPct val="0"/>
        </a:spcAft>
        <a:defRPr sz="5867">
          <a:solidFill>
            <a:schemeClr val="tx1"/>
          </a:solidFill>
          <a:latin typeface="Calibri" panose="020F0502020204030204" pitchFamily="34" charset="0"/>
        </a:defRPr>
      </a:lvl8pPr>
      <a:lvl9pPr marL="2438339" algn="ctr" rtl="0" eaLnBrk="1" fontAlgn="base" hangingPunct="1">
        <a:spcBef>
          <a:spcPct val="0"/>
        </a:spcBef>
        <a:spcAft>
          <a:spcPct val="0"/>
        </a:spcAft>
        <a:defRPr sz="5867">
          <a:solidFill>
            <a:schemeClr val="tx1"/>
          </a:solidFill>
          <a:latin typeface="Calibri" panose="020F0502020204030204" pitchFamily="34" charset="0"/>
        </a:defRPr>
      </a:lvl9pPr>
    </p:titleStyle>
    <p:bodyStyle>
      <a:lvl1pPr marL="457189" indent="-457189" algn="l" rtl="0" eaLnBrk="1" fontAlgn="base" hangingPunct="1">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90575" indent="-380990" algn="l" rtl="0" eaLnBrk="1" fontAlgn="base" hangingPunct="1">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3962" indent="-304792"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547" indent="-304792" algn="l"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3131" indent="-304792" algn="l"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9.xml"/><Relationship Id="rId5" Type="http://schemas.openxmlformats.org/officeDocument/2006/relationships/image" Target="../media/image4.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12.xml"/><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15.xml"/><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16.xml"/><Relationship Id="rId5" Type="http://schemas.openxmlformats.org/officeDocument/2006/relationships/hyperlink" Target="https://youtu.be/4Ky46mBErwc" TargetMode="External"/><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themeOverride" Target="../theme/themeOverride17.xml"/><Relationship Id="rId6" Type="http://schemas.openxmlformats.org/officeDocument/2006/relationships/hyperlink" Target="https://youtu.be/ZIHPa4mxHHY" TargetMode="External"/><Relationship Id="rId5" Type="http://schemas.openxmlformats.org/officeDocument/2006/relationships/image" Target="../media/image1.jpe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hemeOverride" Target="../theme/themeOverride18.xml"/><Relationship Id="rId6" Type="http://schemas.openxmlformats.org/officeDocument/2006/relationships/hyperlink" Target="https://youtu.be/NhvMALX6IjI" TargetMode="External"/><Relationship Id="rId5" Type="http://schemas.openxmlformats.org/officeDocument/2006/relationships/image" Target="../media/image1.jpe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microsoft.com/office/2007/relationships/hdphoto" Target="../media/hdphoto1.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video" Target="../media/media1.mp4"/><Relationship Id="rId7" Type="http://schemas.openxmlformats.org/officeDocument/2006/relationships/notesSlide" Target="../notesSlides/notesSlide17.xml"/><Relationship Id="rId2" Type="http://schemas.microsoft.com/office/2007/relationships/media" Target="../media/media1.mp4"/><Relationship Id="rId1" Type="http://schemas.openxmlformats.org/officeDocument/2006/relationships/themeOverride" Target="../theme/themeOverride19.xml"/><Relationship Id="rId6" Type="http://schemas.openxmlformats.org/officeDocument/2006/relationships/slideLayout" Target="../slideLayouts/slideLayout2.xml"/><Relationship Id="rId11" Type="http://schemas.openxmlformats.org/officeDocument/2006/relationships/image" Target="../media/image6.png"/><Relationship Id="rId5" Type="http://schemas.openxmlformats.org/officeDocument/2006/relationships/audio" Target="../media/media2.m4a"/><Relationship Id="rId10" Type="http://schemas.openxmlformats.org/officeDocument/2006/relationships/image" Target="../media/image5.png"/><Relationship Id="rId4" Type="http://schemas.microsoft.com/office/2007/relationships/media" Target="../media/media2.m4a"/><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20.xml"/><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hemeOverride" Target="../theme/themeOverride21.xml"/><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22.xml"/><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23.xml"/><Relationship Id="rId4" Type="http://schemas.openxmlformats.org/officeDocument/2006/relationships/hyperlink" Target="https://www.cdacouncil.org/educator-pathway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24.xml"/><Relationship Id="rId5" Type="http://schemas.openxmlformats.org/officeDocument/2006/relationships/hyperlink" Target="https://bkc-od-media.vmhost.psu.edu/documents/HO_CDA_CourseOverview.pdf" TargetMode="Externa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hemeOverride" Target="../theme/themeOverride26.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28.xml"/><Relationship Id="rId4" Type="http://schemas.openxmlformats.org/officeDocument/2006/relationships/hyperlink" Target="https://bkc-od-media.vmhost.psu.edu/documents/HO_CDA_CourseOverview.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2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hemeOverride" Target="../theme/themeOverride30.xml"/><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hemeOverride" Target="../theme/themeOverride31.xml"/><Relationship Id="rId5" Type="http://schemas.openxmlformats.org/officeDocument/2006/relationships/image" Target="../media/image3.png"/><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hemeOverride" Target="../theme/themeOverride32.xml"/><Relationship Id="rId4"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hemeOverride" Target="../theme/themeOverride33.xml"/><Relationship Id="rId5" Type="http://schemas.openxmlformats.org/officeDocument/2006/relationships/image" Target="../media/image7.png"/><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hemeOverride" Target="../theme/themeOverride34.xml"/><Relationship Id="rId5" Type="http://schemas.openxmlformats.org/officeDocument/2006/relationships/image" Target="../media/image8.png"/><Relationship Id="rId4"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hemeOverride" Target="../theme/themeOverride35.xml"/><Relationship Id="rId5" Type="http://schemas.openxmlformats.org/officeDocument/2006/relationships/image" Target="../media/image9.png"/><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36.xml"/><Relationship Id="rId5" Type="http://schemas.microsoft.com/office/2007/relationships/hdphoto" Target="../media/hdphoto1.wdp"/><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hemeOverride" Target="../theme/themeOverride37.xml"/><Relationship Id="rId4"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hemeOverride" Target="../theme/themeOverride38.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3.png"/><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hemeOverride" Target="../theme/themeOverride39.xml"/><Relationship Id="rId4" Type="http://schemas.openxmlformats.org/officeDocument/2006/relationships/image" Target="../media/image1.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hemeOverride" Target="../theme/themeOverride40.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7.xml"/><Relationship Id="rId5" Type="http://schemas.openxmlformats.org/officeDocument/2006/relationships/hyperlink" Target="https://youtu.be/PFCbgyFwQFA" TargetMode="Externa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9C8FD-499B-7D9E-C4A6-F2EC7CD043AC}"/>
              </a:ext>
            </a:extLst>
          </p:cNvPr>
          <p:cNvSpPr>
            <a:spLocks noGrp="1"/>
          </p:cNvSpPr>
          <p:nvPr>
            <p:ph type="title"/>
          </p:nvPr>
        </p:nvSpPr>
        <p:spPr/>
        <p:txBody>
          <a:bodyPr/>
          <a:lstStyle/>
          <a:p>
            <a:r>
              <a:rPr lang="en-US" dirty="0">
                <a:latin typeface="Georgia Pro" panose="02040502050405020303" pitchFamily="18" charset="0"/>
              </a:rPr>
              <a:t>For teachers</a:t>
            </a:r>
          </a:p>
        </p:txBody>
      </p:sp>
      <p:sp>
        <p:nvSpPr>
          <p:cNvPr id="3" name="Content Placeholder 2">
            <a:extLst>
              <a:ext uri="{FF2B5EF4-FFF2-40B4-BE49-F238E27FC236}">
                <a16:creationId xmlns:a16="http://schemas.microsoft.com/office/drawing/2014/main" id="{AA289942-78ED-E464-D646-D90C4C10C7FF}"/>
              </a:ext>
            </a:extLst>
          </p:cNvPr>
          <p:cNvSpPr>
            <a:spLocks noGrp="1"/>
          </p:cNvSpPr>
          <p:nvPr>
            <p:ph idx="1"/>
          </p:nvPr>
        </p:nvSpPr>
        <p:spPr>
          <a:xfrm>
            <a:off x="1371600" y="1628077"/>
            <a:ext cx="8909824" cy="3735659"/>
          </a:xfrm>
        </p:spPr>
        <p:txBody>
          <a:bodyPr/>
          <a:lstStyle/>
          <a:p>
            <a:r>
              <a:rPr lang="en-US" sz="2500" dirty="0">
                <a:latin typeface="Verdana Pro" panose="020B0604030504040204" pitchFamily="34" charset="0"/>
              </a:rPr>
              <a:t>Please show this presentation in slide show mode</a:t>
            </a:r>
          </a:p>
          <a:p>
            <a:r>
              <a:rPr lang="en-US" sz="2500" dirty="0">
                <a:latin typeface="Verdana Pro" panose="020B0604030504040204" pitchFamily="34" charset="0"/>
              </a:rPr>
              <a:t>Show ‘Default Section’ for both CC1 and CC2</a:t>
            </a:r>
          </a:p>
          <a:p>
            <a:r>
              <a:rPr lang="en-US" sz="2500" dirty="0">
                <a:latin typeface="Verdana Pro" panose="020B0604030504040204" pitchFamily="34" charset="0"/>
              </a:rPr>
              <a:t>Use the section that relates to the course you are teaching. </a:t>
            </a:r>
          </a:p>
          <a:p>
            <a:pPr lvl="1"/>
            <a:r>
              <a:rPr lang="en-US" sz="2500" dirty="0">
                <a:latin typeface="Verdana Pro" panose="020B0604030504040204" pitchFamily="34" charset="0"/>
              </a:rPr>
              <a:t>If it is CC1, please only show the required slides and CC1 section</a:t>
            </a:r>
          </a:p>
          <a:p>
            <a:pPr lvl="1"/>
            <a:r>
              <a:rPr lang="en-US" sz="2500" dirty="0">
                <a:latin typeface="Verdana Pro" panose="020B0604030504040204" pitchFamily="34" charset="0"/>
              </a:rPr>
              <a:t>If it is CC2, please only show the required slides and CC2 section</a:t>
            </a:r>
          </a:p>
          <a:p>
            <a:endParaRPr lang="en-US" sz="2500" dirty="0">
              <a:latin typeface="Verdana Pro" panose="020B0604030504040204" pitchFamily="34" charset="0"/>
            </a:endParaRPr>
          </a:p>
        </p:txBody>
      </p:sp>
    </p:spTree>
    <p:extLst>
      <p:ext uri="{BB962C8B-B14F-4D97-AF65-F5344CB8AC3E}">
        <p14:creationId xmlns:p14="http://schemas.microsoft.com/office/powerpoint/2010/main" val="1566211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a:xfrm>
            <a:off x="773151" y="576250"/>
            <a:ext cx="10645698" cy="973770"/>
          </a:xfrm>
        </p:spPr>
        <p:txBody>
          <a:bodyPr/>
          <a:lstStyle/>
          <a:p>
            <a:r>
              <a:rPr lang="en-US" dirty="0">
                <a:latin typeface="Georgia" panose="02040502050405020303" pitchFamily="18" charset="0"/>
              </a:rPr>
              <a:t>Required Materials – Parts of the Book</a:t>
            </a:r>
          </a:p>
        </p:txBody>
      </p:sp>
      <p:sp>
        <p:nvSpPr>
          <p:cNvPr id="3" name="TextBox 2">
            <a:extLst>
              <a:ext uri="{FF2B5EF4-FFF2-40B4-BE49-F238E27FC236}">
                <a16:creationId xmlns:a16="http://schemas.microsoft.com/office/drawing/2014/main" id="{1EB33DA4-33D8-21EA-9DB0-B0FC68791BBD}"/>
              </a:ext>
            </a:extLst>
          </p:cNvPr>
          <p:cNvSpPr txBox="1"/>
          <p:nvPr/>
        </p:nvSpPr>
        <p:spPr>
          <a:xfrm>
            <a:off x="646771" y="2428278"/>
            <a:ext cx="7361636" cy="2015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Chapter 1: Welcome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Chapter 2: Communicating About Childcare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Chapter 3: Book Report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Chapter 4: Preventing Accidents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Chapter 5: Reporting Incidents</a:t>
            </a:r>
          </a:p>
        </p:txBody>
      </p:sp>
      <p:pic>
        <p:nvPicPr>
          <p:cNvPr id="4" name="Picture 3">
            <a:extLst>
              <a:ext uri="{FF2B5EF4-FFF2-40B4-BE49-F238E27FC236}">
                <a16:creationId xmlns:a16="http://schemas.microsoft.com/office/drawing/2014/main" id="{0AF199EA-2EEB-3A75-C4ED-461105BA3324}"/>
              </a:ext>
            </a:extLst>
          </p:cNvPr>
          <p:cNvPicPr>
            <a:picLocks noChangeAspect="1"/>
          </p:cNvPicPr>
          <p:nvPr/>
        </p:nvPicPr>
        <p:blipFill>
          <a:blip r:embed="rId5"/>
          <a:stretch>
            <a:fillRect/>
          </a:stretch>
        </p:blipFill>
        <p:spPr>
          <a:xfrm rot="20968943">
            <a:off x="8032663" y="1403111"/>
            <a:ext cx="4171977" cy="4856340"/>
          </a:xfrm>
          <a:prstGeom prst="rect">
            <a:avLst/>
          </a:prstGeom>
        </p:spPr>
      </p:pic>
    </p:spTree>
    <p:extLst>
      <p:ext uri="{BB962C8B-B14F-4D97-AF65-F5344CB8AC3E}">
        <p14:creationId xmlns:p14="http://schemas.microsoft.com/office/powerpoint/2010/main" val="1417659687"/>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a:xfrm>
            <a:off x="180162" y="365125"/>
            <a:ext cx="11828958" cy="1325563"/>
          </a:xfrm>
        </p:spPr>
        <p:txBody>
          <a:bodyPr/>
          <a:lstStyle/>
          <a:p>
            <a:r>
              <a:rPr lang="en-US" dirty="0">
                <a:latin typeface="Georgia" panose="02040502050405020303" pitchFamily="18" charset="0"/>
              </a:rPr>
              <a:t>Parts of the Textbook</a:t>
            </a:r>
          </a:p>
        </p:txBody>
      </p:sp>
      <p:sp>
        <p:nvSpPr>
          <p:cNvPr id="6" name="TextBox 5">
            <a:extLst>
              <a:ext uri="{FF2B5EF4-FFF2-40B4-BE49-F238E27FC236}">
                <a16:creationId xmlns:a16="http://schemas.microsoft.com/office/drawing/2014/main" id="{E71E9C53-A48B-ACDD-066E-F7AAE23AFC38}"/>
              </a:ext>
            </a:extLst>
          </p:cNvPr>
          <p:cNvSpPr txBox="1"/>
          <p:nvPr/>
        </p:nvSpPr>
        <p:spPr>
          <a:xfrm>
            <a:off x="-100363" y="3625937"/>
            <a:ext cx="12191999"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u="sng" dirty="0">
                <a:solidFill>
                  <a:prstClr val="black"/>
                </a:solidFill>
                <a:latin typeface="Verdana Pro" panose="020B0604030504040204" pitchFamily="34" charset="0"/>
              </a:rPr>
              <a:t>Reading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ro" panose="020B0604030504040204" pitchFamily="34" charset="0"/>
                <a:ea typeface="+mn-ea"/>
                <a:cs typeface="+mn-cs"/>
              </a:rPr>
              <a:t>Presents </a:t>
            </a:r>
            <a:r>
              <a:rPr lang="en-US" sz="3200" dirty="0">
                <a:solidFill>
                  <a:prstClr val="black"/>
                </a:solidFill>
                <a:latin typeface="Verdana Pro" panose="020B0604030504040204" pitchFamily="34" charset="0"/>
              </a:rPr>
              <a:t>the topic and is relevant to getting started with childcare, health and safety, or stages of child development.</a:t>
            </a:r>
            <a:endParaRPr kumimoji="0" lang="en-US" sz="3200" b="0" i="0" u="none" strike="noStrike" kern="1200" cap="none" spc="0" normalizeH="0" baseline="0" noProof="0" dirty="0">
              <a:ln>
                <a:noFill/>
              </a:ln>
              <a:solidFill>
                <a:prstClr val="black"/>
              </a:solidFill>
              <a:effectLst/>
              <a:uLnTx/>
              <a:uFillTx/>
              <a:latin typeface="Verdana Pro" panose="020B0604030504040204" pitchFamily="34" charset="0"/>
              <a:ea typeface="+mn-ea"/>
              <a:cs typeface="+mn-cs"/>
            </a:endParaRPr>
          </a:p>
        </p:txBody>
      </p:sp>
      <p:sp>
        <p:nvSpPr>
          <p:cNvPr id="3" name="TextBox 2">
            <a:extLst>
              <a:ext uri="{FF2B5EF4-FFF2-40B4-BE49-F238E27FC236}">
                <a16:creationId xmlns:a16="http://schemas.microsoft.com/office/drawing/2014/main" id="{63D29D4F-90C5-9A67-1167-14752E5CBC26}"/>
              </a:ext>
            </a:extLst>
          </p:cNvPr>
          <p:cNvSpPr txBox="1"/>
          <p:nvPr/>
        </p:nvSpPr>
        <p:spPr>
          <a:xfrm>
            <a:off x="-100362" y="1916886"/>
            <a:ext cx="1219199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u="sng" dirty="0">
                <a:solidFill>
                  <a:prstClr val="black"/>
                </a:solidFill>
                <a:latin typeface="Verdana Pro" panose="020B0604030504040204" pitchFamily="34" charset="0"/>
              </a:rPr>
              <a:t>Vocabulary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ro" panose="020B0604030504040204" pitchFamily="34" charset="0"/>
                <a:ea typeface="+mn-ea"/>
                <a:cs typeface="+mn-cs"/>
              </a:rPr>
              <a:t>English words related to childcare and parenting; before and after each reading; </a:t>
            </a:r>
          </a:p>
        </p:txBody>
      </p:sp>
    </p:spTree>
    <p:extLst>
      <p:ext uri="{BB962C8B-B14F-4D97-AF65-F5344CB8AC3E}">
        <p14:creationId xmlns:p14="http://schemas.microsoft.com/office/powerpoint/2010/main" val="1816805547"/>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a:xfrm>
            <a:off x="181519" y="221760"/>
            <a:ext cx="11828958" cy="1325563"/>
          </a:xfrm>
        </p:spPr>
        <p:txBody>
          <a:bodyPr/>
          <a:lstStyle/>
          <a:p>
            <a:r>
              <a:rPr lang="en-US" dirty="0">
                <a:latin typeface="Georgia" panose="02040502050405020303" pitchFamily="18" charset="0"/>
              </a:rPr>
              <a:t>Parts of the Textbook</a:t>
            </a:r>
          </a:p>
        </p:txBody>
      </p:sp>
      <p:sp>
        <p:nvSpPr>
          <p:cNvPr id="6" name="TextBox 5">
            <a:extLst>
              <a:ext uri="{FF2B5EF4-FFF2-40B4-BE49-F238E27FC236}">
                <a16:creationId xmlns:a16="http://schemas.microsoft.com/office/drawing/2014/main" id="{E71E9C53-A48B-ACDD-066E-F7AAE23AFC38}"/>
              </a:ext>
            </a:extLst>
          </p:cNvPr>
          <p:cNvSpPr txBox="1"/>
          <p:nvPr/>
        </p:nvSpPr>
        <p:spPr>
          <a:xfrm>
            <a:off x="0" y="1547323"/>
            <a:ext cx="1219199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u="sng" dirty="0">
                <a:solidFill>
                  <a:prstClr val="black"/>
                </a:solidFill>
                <a:latin typeface="Verdana Pro" panose="020B0604030504040204" pitchFamily="34" charset="0"/>
              </a:rPr>
              <a:t>Discussion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ro" panose="020B0604030504040204" pitchFamily="34" charset="0"/>
                <a:ea typeface="+mn-ea"/>
                <a:cs typeface="+mn-cs"/>
              </a:rPr>
              <a:t>Process with classmates what you learned in the reading; gain new perspective</a:t>
            </a:r>
          </a:p>
        </p:txBody>
      </p:sp>
      <p:sp>
        <p:nvSpPr>
          <p:cNvPr id="3" name="TextBox 2">
            <a:extLst>
              <a:ext uri="{FF2B5EF4-FFF2-40B4-BE49-F238E27FC236}">
                <a16:creationId xmlns:a16="http://schemas.microsoft.com/office/drawing/2014/main" id="{63D29D4F-90C5-9A67-1167-14752E5CBC26}"/>
              </a:ext>
            </a:extLst>
          </p:cNvPr>
          <p:cNvSpPr txBox="1"/>
          <p:nvPr/>
        </p:nvSpPr>
        <p:spPr>
          <a:xfrm>
            <a:off x="0" y="3250581"/>
            <a:ext cx="1219199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u="sng" dirty="0">
                <a:solidFill>
                  <a:prstClr val="black"/>
                </a:solidFill>
                <a:latin typeface="Verdana Pro" panose="020B0604030504040204" pitchFamily="34" charset="0"/>
              </a:rPr>
              <a:t>Listening and Speaking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ro" panose="020B0604030504040204" pitchFamily="34" charset="0"/>
                <a:ea typeface="+mn-ea"/>
                <a:cs typeface="+mn-cs"/>
              </a:rPr>
              <a:t>Practice oral communication; practice typical conversations of parents, teachers, childcare providers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i="1" dirty="0">
                <a:solidFill>
                  <a:prstClr val="black"/>
                </a:solidFill>
                <a:latin typeface="Verdana Pro" panose="020B0604030504040204" pitchFamily="34" charset="0"/>
              </a:rPr>
              <a:t>Dialogs / Information gap communication / Voicemail messages / Role-play</a:t>
            </a:r>
            <a:endParaRPr kumimoji="0" lang="en-US" sz="3200" b="0" i="1" u="none" strike="noStrike" kern="1200" cap="none" spc="0" normalizeH="0" baseline="0" noProof="0" dirty="0">
              <a:ln>
                <a:noFill/>
              </a:ln>
              <a:solidFill>
                <a:prstClr val="black"/>
              </a:solidFill>
              <a:effectLst/>
              <a:uLnTx/>
              <a:uFillTx/>
              <a:latin typeface="Verdana Pro" panose="020B0604030504040204" pitchFamily="34" charset="0"/>
              <a:ea typeface="+mn-ea"/>
              <a:cs typeface="+mn-cs"/>
            </a:endParaRPr>
          </a:p>
        </p:txBody>
      </p:sp>
    </p:spTree>
    <p:extLst>
      <p:ext uri="{BB962C8B-B14F-4D97-AF65-F5344CB8AC3E}">
        <p14:creationId xmlns:p14="http://schemas.microsoft.com/office/powerpoint/2010/main" val="3038746567"/>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a:xfrm>
            <a:off x="90953" y="221760"/>
            <a:ext cx="11828958" cy="1325563"/>
          </a:xfrm>
        </p:spPr>
        <p:txBody>
          <a:bodyPr/>
          <a:lstStyle/>
          <a:p>
            <a:r>
              <a:rPr lang="en-US" dirty="0">
                <a:latin typeface="Georgia" panose="02040502050405020303" pitchFamily="18" charset="0"/>
              </a:rPr>
              <a:t>Parts of the Textbook</a:t>
            </a:r>
          </a:p>
        </p:txBody>
      </p:sp>
      <p:sp>
        <p:nvSpPr>
          <p:cNvPr id="6" name="TextBox 5">
            <a:extLst>
              <a:ext uri="{FF2B5EF4-FFF2-40B4-BE49-F238E27FC236}">
                <a16:creationId xmlns:a16="http://schemas.microsoft.com/office/drawing/2014/main" id="{E71E9C53-A48B-ACDD-066E-F7AAE23AFC38}"/>
              </a:ext>
            </a:extLst>
          </p:cNvPr>
          <p:cNvSpPr txBox="1"/>
          <p:nvPr/>
        </p:nvSpPr>
        <p:spPr>
          <a:xfrm>
            <a:off x="0" y="1547323"/>
            <a:ext cx="1219199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u="sng" dirty="0">
                <a:solidFill>
                  <a:prstClr val="black"/>
                </a:solidFill>
                <a:latin typeface="Verdana Pro" panose="020B0604030504040204" pitchFamily="34" charset="0"/>
              </a:rPr>
              <a:t>Grammar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ro" panose="020B0604030504040204" pitchFamily="34" charset="0"/>
                <a:ea typeface="+mn-ea"/>
                <a:cs typeface="+mn-cs"/>
              </a:rPr>
              <a:t>Practice grammar structures in oral and written form</a:t>
            </a:r>
          </a:p>
        </p:txBody>
      </p:sp>
      <p:sp>
        <p:nvSpPr>
          <p:cNvPr id="3" name="TextBox 2">
            <a:extLst>
              <a:ext uri="{FF2B5EF4-FFF2-40B4-BE49-F238E27FC236}">
                <a16:creationId xmlns:a16="http://schemas.microsoft.com/office/drawing/2014/main" id="{63D29D4F-90C5-9A67-1167-14752E5CBC26}"/>
              </a:ext>
            </a:extLst>
          </p:cNvPr>
          <p:cNvSpPr txBox="1"/>
          <p:nvPr/>
        </p:nvSpPr>
        <p:spPr>
          <a:xfrm>
            <a:off x="0" y="2872886"/>
            <a:ext cx="1219199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u="sng" dirty="0">
                <a:solidFill>
                  <a:prstClr val="black"/>
                </a:solidFill>
                <a:latin typeface="Verdana Pro" panose="020B0604030504040204" pitchFamily="34" charset="0"/>
              </a:rPr>
              <a:t>Writing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ro" panose="020B0604030504040204" pitchFamily="34" charset="0"/>
                <a:ea typeface="+mn-ea"/>
                <a:cs typeface="+mn-cs"/>
              </a:rPr>
              <a:t>Practice written communication for</a:t>
            </a:r>
            <a:r>
              <a:rPr lang="en-US" sz="3200" dirty="0">
                <a:solidFill>
                  <a:prstClr val="black"/>
                </a:solidFill>
                <a:latin typeface="Verdana Pro" panose="020B0604030504040204" pitchFamily="34" charset="0"/>
              </a:rPr>
              <a:t> child care providers, teachers, or parents</a:t>
            </a:r>
            <a:endParaRPr kumimoji="0" lang="en-US" sz="3200" b="0" i="0" u="none" strike="noStrike" kern="1200" cap="none" spc="0" normalizeH="0" baseline="0" noProof="0" dirty="0">
              <a:ln>
                <a:noFill/>
              </a:ln>
              <a:solidFill>
                <a:prstClr val="black"/>
              </a:solidFill>
              <a:effectLst/>
              <a:uLnTx/>
              <a:uFillTx/>
              <a:latin typeface="Verdana Pro" panose="020B0604030504040204" pitchFamily="34" charset="0"/>
              <a:ea typeface="+mn-ea"/>
              <a:cs typeface="+mn-cs"/>
            </a:endParaRPr>
          </a:p>
        </p:txBody>
      </p:sp>
      <p:sp>
        <p:nvSpPr>
          <p:cNvPr id="4" name="TextBox 3">
            <a:extLst>
              <a:ext uri="{FF2B5EF4-FFF2-40B4-BE49-F238E27FC236}">
                <a16:creationId xmlns:a16="http://schemas.microsoft.com/office/drawing/2014/main" id="{5A7DA4C2-E628-86AA-4C7A-A089E79CC48D}"/>
              </a:ext>
            </a:extLst>
          </p:cNvPr>
          <p:cNvSpPr txBox="1"/>
          <p:nvPr/>
        </p:nvSpPr>
        <p:spPr>
          <a:xfrm>
            <a:off x="-182879" y="4591569"/>
            <a:ext cx="1219199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u="sng" dirty="0">
                <a:solidFill>
                  <a:prstClr val="black"/>
                </a:solidFill>
                <a:latin typeface="Verdana Pro" panose="020B0604030504040204" pitchFamily="34" charset="0"/>
              </a:rPr>
              <a:t>Group Interaction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Verdana Pro" panose="020B0604030504040204" pitchFamily="34" charset="0"/>
              </a:rPr>
              <a:t>Build skills and create community with classmates</a:t>
            </a:r>
            <a:endParaRPr kumimoji="0" lang="en-US" sz="3200" b="0" i="0" u="none" strike="noStrike" kern="1200" cap="none" spc="0" normalizeH="0" baseline="0" noProof="0" dirty="0">
              <a:ln>
                <a:noFill/>
              </a:ln>
              <a:solidFill>
                <a:prstClr val="black"/>
              </a:solidFill>
              <a:effectLst/>
              <a:uLnTx/>
              <a:uFillTx/>
              <a:latin typeface="Verdana Pro" panose="020B0604030504040204" pitchFamily="34" charset="0"/>
              <a:ea typeface="+mn-ea"/>
              <a:cs typeface="+mn-cs"/>
            </a:endParaRPr>
          </a:p>
        </p:txBody>
      </p:sp>
    </p:spTree>
    <p:extLst>
      <p:ext uri="{BB962C8B-B14F-4D97-AF65-F5344CB8AC3E}">
        <p14:creationId xmlns:p14="http://schemas.microsoft.com/office/powerpoint/2010/main" val="4254937209"/>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a:xfrm>
            <a:off x="646770" y="242463"/>
            <a:ext cx="11362349" cy="872660"/>
          </a:xfrm>
        </p:spPr>
        <p:txBody>
          <a:bodyPr/>
          <a:lstStyle/>
          <a:p>
            <a:r>
              <a:rPr lang="en-US" dirty="0">
                <a:latin typeface="Georgia" panose="02040502050405020303" pitchFamily="18" charset="0"/>
              </a:rPr>
              <a:t>Parts of the Textbook</a:t>
            </a:r>
          </a:p>
        </p:txBody>
      </p:sp>
      <p:sp>
        <p:nvSpPr>
          <p:cNvPr id="6" name="TextBox 5">
            <a:extLst>
              <a:ext uri="{FF2B5EF4-FFF2-40B4-BE49-F238E27FC236}">
                <a16:creationId xmlns:a16="http://schemas.microsoft.com/office/drawing/2014/main" id="{E71E9C53-A48B-ACDD-066E-F7AAE23AFC38}"/>
              </a:ext>
            </a:extLst>
          </p:cNvPr>
          <p:cNvSpPr txBox="1"/>
          <p:nvPr/>
        </p:nvSpPr>
        <p:spPr>
          <a:xfrm>
            <a:off x="-1359" y="1401188"/>
            <a:ext cx="12191999"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u="sng" dirty="0">
                <a:solidFill>
                  <a:prstClr val="black"/>
                </a:solidFill>
                <a:latin typeface="Verdana Pro" panose="020B0604030504040204" pitchFamily="34" charset="0"/>
              </a:rPr>
              <a:t>Language Focus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ro" panose="020B0604030504040204" pitchFamily="34" charset="0"/>
                <a:ea typeface="+mn-ea"/>
                <a:cs typeface="+mn-cs"/>
              </a:rPr>
              <a:t>Aspects of the English language are explained in boxes next to learning activities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i="1" dirty="0">
                <a:solidFill>
                  <a:prstClr val="black"/>
                </a:solidFill>
                <a:latin typeface="Verdana Pro" panose="020B0604030504040204" pitchFamily="34" charset="0"/>
              </a:rPr>
              <a:t>Functional language patterns / Grammar and syntax / Pronunciation and intonation / Vocabulary and expressions</a:t>
            </a:r>
            <a:endParaRPr kumimoji="0" lang="en-US" sz="3200" b="0" i="1" u="none" strike="noStrike" kern="1200" cap="none" spc="0" normalizeH="0" baseline="0" noProof="0" dirty="0">
              <a:ln>
                <a:noFill/>
              </a:ln>
              <a:solidFill>
                <a:prstClr val="black"/>
              </a:solidFill>
              <a:effectLst/>
              <a:uLnTx/>
              <a:uFillTx/>
              <a:latin typeface="Verdana Pro" panose="020B0604030504040204" pitchFamily="34" charset="0"/>
              <a:ea typeface="+mn-ea"/>
              <a:cs typeface="+mn-cs"/>
            </a:endParaRPr>
          </a:p>
        </p:txBody>
      </p:sp>
      <p:sp>
        <p:nvSpPr>
          <p:cNvPr id="4" name="TextBox 3">
            <a:extLst>
              <a:ext uri="{FF2B5EF4-FFF2-40B4-BE49-F238E27FC236}">
                <a16:creationId xmlns:a16="http://schemas.microsoft.com/office/drawing/2014/main" id="{5A7DA4C2-E628-86AA-4C7A-A089E79CC48D}"/>
              </a:ext>
            </a:extLst>
          </p:cNvPr>
          <p:cNvSpPr txBox="1"/>
          <p:nvPr/>
        </p:nvSpPr>
        <p:spPr>
          <a:xfrm>
            <a:off x="-182879" y="4591569"/>
            <a:ext cx="1219199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u="sng" dirty="0">
                <a:solidFill>
                  <a:prstClr val="black"/>
                </a:solidFill>
                <a:latin typeface="Verdana Pro" panose="020B0604030504040204" pitchFamily="34" charset="0"/>
              </a:rPr>
              <a:t>Cultural Note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Verdana Pro" panose="020B0604030504040204" pitchFamily="34" charset="0"/>
              </a:rPr>
              <a:t>American-made choices/attitudes about parenting, children, child care presented for discussion</a:t>
            </a:r>
            <a:endParaRPr kumimoji="0" lang="en-US" sz="3200" b="0" i="0" u="none" strike="noStrike" kern="1200" cap="none" spc="0" normalizeH="0" baseline="0" noProof="0" dirty="0">
              <a:ln>
                <a:noFill/>
              </a:ln>
              <a:solidFill>
                <a:prstClr val="black"/>
              </a:solidFill>
              <a:effectLst/>
              <a:uLnTx/>
              <a:uFillTx/>
              <a:latin typeface="Verdana Pro" panose="020B0604030504040204" pitchFamily="34" charset="0"/>
              <a:ea typeface="+mn-ea"/>
              <a:cs typeface="+mn-cs"/>
            </a:endParaRPr>
          </a:p>
        </p:txBody>
      </p:sp>
    </p:spTree>
    <p:extLst>
      <p:ext uri="{BB962C8B-B14F-4D97-AF65-F5344CB8AC3E}">
        <p14:creationId xmlns:p14="http://schemas.microsoft.com/office/powerpoint/2010/main" val="2582923078"/>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a:xfrm>
            <a:off x="180162" y="365125"/>
            <a:ext cx="11828958" cy="1325563"/>
          </a:xfrm>
        </p:spPr>
        <p:txBody>
          <a:bodyPr/>
          <a:lstStyle/>
          <a:p>
            <a:r>
              <a:rPr lang="en-US" dirty="0">
                <a:latin typeface="Georgia" panose="02040502050405020303" pitchFamily="18" charset="0"/>
              </a:rPr>
              <a:t>Parts of the Textbook</a:t>
            </a:r>
          </a:p>
        </p:txBody>
      </p:sp>
      <p:sp>
        <p:nvSpPr>
          <p:cNvPr id="6" name="TextBox 5">
            <a:extLst>
              <a:ext uri="{FF2B5EF4-FFF2-40B4-BE49-F238E27FC236}">
                <a16:creationId xmlns:a16="http://schemas.microsoft.com/office/drawing/2014/main" id="{E71E9C53-A48B-ACDD-066E-F7AAE23AFC38}"/>
              </a:ext>
            </a:extLst>
          </p:cNvPr>
          <p:cNvSpPr txBox="1"/>
          <p:nvPr/>
        </p:nvSpPr>
        <p:spPr>
          <a:xfrm>
            <a:off x="-1359" y="1401188"/>
            <a:ext cx="1219199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u="sng" dirty="0">
                <a:solidFill>
                  <a:prstClr val="black"/>
                </a:solidFill>
                <a:latin typeface="Verdana Pro" panose="020B0604030504040204" pitchFamily="34" charset="0"/>
              </a:rPr>
              <a:t>Dictation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ro" panose="020B0604030504040204" pitchFamily="34" charset="0"/>
                <a:ea typeface="+mn-ea"/>
                <a:cs typeface="+mn-cs"/>
              </a:rPr>
              <a:t>Supports comprehension, word recognition, and spelling; connects spoken and written language</a:t>
            </a:r>
            <a:endParaRPr kumimoji="0" lang="en-US" sz="3200" b="0" i="1" u="none" strike="noStrike" kern="1200" cap="none" spc="0" normalizeH="0" baseline="0" noProof="0" dirty="0">
              <a:ln>
                <a:noFill/>
              </a:ln>
              <a:solidFill>
                <a:prstClr val="black"/>
              </a:solidFill>
              <a:effectLst/>
              <a:uLnTx/>
              <a:uFillTx/>
              <a:latin typeface="Verdana Pro" panose="020B0604030504040204" pitchFamily="34" charset="0"/>
              <a:ea typeface="+mn-ea"/>
              <a:cs typeface="+mn-cs"/>
            </a:endParaRPr>
          </a:p>
        </p:txBody>
      </p:sp>
      <p:sp>
        <p:nvSpPr>
          <p:cNvPr id="4" name="TextBox 3">
            <a:extLst>
              <a:ext uri="{FF2B5EF4-FFF2-40B4-BE49-F238E27FC236}">
                <a16:creationId xmlns:a16="http://schemas.microsoft.com/office/drawing/2014/main" id="{5A7DA4C2-E628-86AA-4C7A-A089E79CC48D}"/>
              </a:ext>
            </a:extLst>
          </p:cNvPr>
          <p:cNvSpPr txBox="1"/>
          <p:nvPr/>
        </p:nvSpPr>
        <p:spPr>
          <a:xfrm>
            <a:off x="-1360" y="3222081"/>
            <a:ext cx="1219199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u="sng" dirty="0">
                <a:solidFill>
                  <a:prstClr val="black"/>
                </a:solidFill>
                <a:latin typeface="Verdana Pro" panose="020B0604030504040204" pitchFamily="34" charset="0"/>
              </a:rPr>
              <a:t>Songs, games, nursery games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Verdana Pro" panose="020B0604030504040204" pitchFamily="34" charset="0"/>
              </a:rPr>
              <a:t>Contribute to children’s skill development and self-confidence; goes along with theme of chapter</a:t>
            </a:r>
            <a:endParaRPr kumimoji="0" lang="en-US" sz="3200" b="0" i="0" u="none" strike="noStrike" kern="1200" cap="none" spc="0" normalizeH="0" baseline="0" noProof="0" dirty="0">
              <a:ln>
                <a:noFill/>
              </a:ln>
              <a:solidFill>
                <a:prstClr val="black"/>
              </a:solidFill>
              <a:effectLst/>
              <a:uLnTx/>
              <a:uFillTx/>
              <a:latin typeface="Verdana Pro" panose="020B0604030504040204" pitchFamily="34" charset="0"/>
              <a:ea typeface="+mn-ea"/>
              <a:cs typeface="+mn-cs"/>
            </a:endParaRPr>
          </a:p>
        </p:txBody>
      </p:sp>
      <p:sp>
        <p:nvSpPr>
          <p:cNvPr id="3" name="TextBox 2">
            <a:extLst>
              <a:ext uri="{FF2B5EF4-FFF2-40B4-BE49-F238E27FC236}">
                <a16:creationId xmlns:a16="http://schemas.microsoft.com/office/drawing/2014/main" id="{3F206251-C21D-CE36-34D6-BB5E84236955}"/>
              </a:ext>
            </a:extLst>
          </p:cNvPr>
          <p:cNvSpPr txBox="1"/>
          <p:nvPr/>
        </p:nvSpPr>
        <p:spPr>
          <a:xfrm>
            <a:off x="-1361" y="4923215"/>
            <a:ext cx="1219199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u="sng" dirty="0">
                <a:solidFill>
                  <a:prstClr val="black"/>
                </a:solidFill>
                <a:latin typeface="Verdana Pro" panose="020B0604030504040204" pitchFamily="34" charset="0"/>
              </a:rPr>
              <a:t>Putting it all together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Verdana Pro" panose="020B0604030504040204" pitchFamily="34" charset="0"/>
              </a:rPr>
              <a:t>See how everything you learned in the chapter comes together</a:t>
            </a:r>
            <a:endParaRPr kumimoji="0" lang="en-US" sz="3200" b="0" i="0" u="none" strike="noStrike" kern="1200" cap="none" spc="0" normalizeH="0" baseline="0" noProof="0" dirty="0">
              <a:ln>
                <a:noFill/>
              </a:ln>
              <a:solidFill>
                <a:prstClr val="black"/>
              </a:solidFill>
              <a:effectLst/>
              <a:uLnTx/>
              <a:uFillTx/>
              <a:latin typeface="Verdana Pro" panose="020B0604030504040204" pitchFamily="34" charset="0"/>
              <a:ea typeface="+mn-ea"/>
              <a:cs typeface="+mn-cs"/>
            </a:endParaRPr>
          </a:p>
        </p:txBody>
      </p:sp>
    </p:spTree>
    <p:extLst>
      <p:ext uri="{BB962C8B-B14F-4D97-AF65-F5344CB8AC3E}">
        <p14:creationId xmlns:p14="http://schemas.microsoft.com/office/powerpoint/2010/main" val="802937475"/>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a:xfrm>
            <a:off x="180162" y="365125"/>
            <a:ext cx="11828958" cy="1325563"/>
          </a:xfrm>
        </p:spPr>
        <p:txBody>
          <a:bodyPr/>
          <a:lstStyle/>
          <a:p>
            <a:r>
              <a:rPr lang="en-US" dirty="0">
                <a:latin typeface="Georgia" panose="02040502050405020303" pitchFamily="18" charset="0"/>
              </a:rPr>
              <a:t>Parts of the Textbook</a:t>
            </a:r>
          </a:p>
        </p:txBody>
      </p:sp>
      <p:sp>
        <p:nvSpPr>
          <p:cNvPr id="6" name="TextBox 5">
            <a:extLst>
              <a:ext uri="{FF2B5EF4-FFF2-40B4-BE49-F238E27FC236}">
                <a16:creationId xmlns:a16="http://schemas.microsoft.com/office/drawing/2014/main" id="{E71E9C53-A48B-ACDD-066E-F7AAE23AFC38}"/>
              </a:ext>
            </a:extLst>
          </p:cNvPr>
          <p:cNvSpPr txBox="1"/>
          <p:nvPr/>
        </p:nvSpPr>
        <p:spPr>
          <a:xfrm>
            <a:off x="-1359" y="1401188"/>
            <a:ext cx="1219199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u="sng" dirty="0">
                <a:solidFill>
                  <a:prstClr val="black"/>
                </a:solidFill>
                <a:latin typeface="Verdana Pro" panose="020B0604030504040204" pitchFamily="34" charset="0"/>
              </a:rPr>
              <a:t>Library corner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ro" panose="020B0604030504040204" pitchFamily="34" charset="0"/>
                <a:ea typeface="+mn-ea"/>
                <a:cs typeface="+mn-cs"/>
              </a:rPr>
              <a:t>Familiarize yourself with resources to help make reding fun and important to children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i="1" dirty="0">
                <a:solidFill>
                  <a:prstClr val="black"/>
                </a:solidFill>
                <a:latin typeface="Verdana Pro" panose="020B0604030504040204" pitchFamily="34" charset="0"/>
              </a:rPr>
              <a:t>Discussion about books and reading / Library action tasks / Suggested books based on themes and children’s ages</a:t>
            </a:r>
            <a:endParaRPr kumimoji="0" lang="en-US" sz="3200" b="0" i="1" u="none" strike="noStrike" kern="1200" cap="none" spc="0" normalizeH="0" baseline="0" noProof="0" dirty="0">
              <a:ln>
                <a:noFill/>
              </a:ln>
              <a:solidFill>
                <a:prstClr val="black"/>
              </a:solidFill>
              <a:effectLst/>
              <a:uLnTx/>
              <a:uFillTx/>
              <a:latin typeface="Verdana Pro" panose="020B0604030504040204" pitchFamily="34" charset="0"/>
              <a:ea typeface="+mn-ea"/>
              <a:cs typeface="+mn-cs"/>
            </a:endParaRPr>
          </a:p>
        </p:txBody>
      </p:sp>
      <p:sp>
        <p:nvSpPr>
          <p:cNvPr id="3" name="TextBox 2">
            <a:extLst>
              <a:ext uri="{FF2B5EF4-FFF2-40B4-BE49-F238E27FC236}">
                <a16:creationId xmlns:a16="http://schemas.microsoft.com/office/drawing/2014/main" id="{3F206251-C21D-CE36-34D6-BB5E84236955}"/>
              </a:ext>
            </a:extLst>
          </p:cNvPr>
          <p:cNvSpPr txBox="1"/>
          <p:nvPr/>
        </p:nvSpPr>
        <p:spPr>
          <a:xfrm>
            <a:off x="-1360" y="4351715"/>
            <a:ext cx="1219199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u="sng" dirty="0">
                <a:solidFill>
                  <a:prstClr val="black"/>
                </a:solidFill>
                <a:latin typeface="Verdana Pro" panose="020B0604030504040204" pitchFamily="34" charset="0"/>
              </a:rPr>
              <a:t>Extension Activities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Verdana Pro" panose="020B0604030504040204" pitchFamily="34" charset="0"/>
              </a:rPr>
              <a:t>Helps prepare caregivers to promote language learning and literacy among children</a:t>
            </a:r>
            <a:endParaRPr kumimoji="0" lang="en-US" sz="3200" b="0" i="0" u="none" strike="noStrike" kern="1200" cap="none" spc="0" normalizeH="0" baseline="0" noProof="0" dirty="0">
              <a:ln>
                <a:noFill/>
              </a:ln>
              <a:solidFill>
                <a:prstClr val="black"/>
              </a:solidFill>
              <a:effectLst/>
              <a:uLnTx/>
              <a:uFillTx/>
              <a:latin typeface="Verdana Pro" panose="020B0604030504040204" pitchFamily="34" charset="0"/>
              <a:ea typeface="+mn-ea"/>
              <a:cs typeface="+mn-cs"/>
            </a:endParaRPr>
          </a:p>
        </p:txBody>
      </p:sp>
    </p:spTree>
    <p:extLst>
      <p:ext uri="{BB962C8B-B14F-4D97-AF65-F5344CB8AC3E}">
        <p14:creationId xmlns:p14="http://schemas.microsoft.com/office/powerpoint/2010/main" val="215128879"/>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a:xfrm>
            <a:off x="180162" y="2766218"/>
            <a:ext cx="11828958" cy="1325563"/>
          </a:xfrm>
        </p:spPr>
        <p:txBody>
          <a:bodyPr>
            <a:normAutofit fontScale="90000"/>
          </a:bodyPr>
          <a:lstStyle/>
          <a:p>
            <a:pPr algn="ctr"/>
            <a:r>
              <a:rPr lang="en-US" dirty="0">
                <a:latin typeface="Georgia" panose="02040502050405020303" pitchFamily="18" charset="0"/>
                <a:hlinkClick r:id="rId5"/>
              </a:rPr>
              <a:t>Virginia Department of Social Services’ Child Abuse and Neglect Training</a:t>
            </a:r>
            <a:endParaRPr lang="en-US" dirty="0">
              <a:latin typeface="Georgia" panose="02040502050405020303" pitchFamily="18" charset="0"/>
            </a:endParaRPr>
          </a:p>
        </p:txBody>
      </p:sp>
    </p:spTree>
    <p:extLst>
      <p:ext uri="{BB962C8B-B14F-4D97-AF65-F5344CB8AC3E}">
        <p14:creationId xmlns:p14="http://schemas.microsoft.com/office/powerpoint/2010/main" val="20925467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63114"/>
    </mc:Choice>
    <mc:Fallback xmlns="">
      <p:transition advTm="63114"/>
    </mc:Fallback>
  </mc:AlternateContent>
  <p:extLst>
    <p:ext uri="{E180D4A7-C9FB-4DFB-919C-405C955672EB}">
      <p14:showEvtLst xmlns:p14="http://schemas.microsoft.com/office/powerpoint/2010/main">
        <p14:playEvt time="12212" objId="6"/>
        <p14:stopEvt time="63114" objId="6"/>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p:txBody>
          <a:bodyPr/>
          <a:lstStyle/>
          <a:p>
            <a:pPr algn="ctr"/>
            <a:r>
              <a:rPr lang="en-US" dirty="0">
                <a:latin typeface="Georgia" panose="02040502050405020303" pitchFamily="18" charset="0"/>
              </a:rPr>
              <a:t>Better Kid Care by Penn State</a:t>
            </a:r>
          </a:p>
        </p:txBody>
      </p:sp>
      <p:sp>
        <p:nvSpPr>
          <p:cNvPr id="21" name="TextBox 20">
            <a:extLst>
              <a:ext uri="{FF2B5EF4-FFF2-40B4-BE49-F238E27FC236}">
                <a16:creationId xmlns:a16="http://schemas.microsoft.com/office/drawing/2014/main" id="{74CBCA05-EC29-0A00-21DE-7FC450719E09}"/>
              </a:ext>
            </a:extLst>
          </p:cNvPr>
          <p:cNvSpPr txBox="1"/>
          <p:nvPr/>
        </p:nvSpPr>
        <p:spPr>
          <a:xfrm>
            <a:off x="3196007" y="2721114"/>
            <a:ext cx="579998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Verdana Pro" panose="020B0604030504040204" pitchFamily="34" charset="0"/>
                <a:ea typeface="+mn-ea"/>
                <a:cs typeface="+mn-cs"/>
                <a:hlinkClick r:id="rId6"/>
              </a:rPr>
              <a:t>How to Find Trainings</a:t>
            </a:r>
            <a:endParaRPr kumimoji="0" lang="en-US" sz="4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custDataLst>
      <p:tags r:id="rId2"/>
    </p:custDataLst>
    <p:extLst>
      <p:ext uri="{BB962C8B-B14F-4D97-AF65-F5344CB8AC3E}">
        <p14:creationId xmlns:p14="http://schemas.microsoft.com/office/powerpoint/2010/main" val="41192283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5713"/>
    </mc:Choice>
    <mc:Fallback xmlns="">
      <p:transition spd="slow" advTm="75713"/>
    </mc:Fallback>
  </mc:AlternateContent>
  <p:extLst>
    <p:ext uri="{E180D4A7-C9FB-4DFB-919C-405C955672EB}">
      <p14:showEvtLst xmlns:p14="http://schemas.microsoft.com/office/powerpoint/2010/main">
        <p14:playEvt time="4859" objId="8"/>
        <p14:stopEvt time="75713" objId="8"/>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p:txBody>
          <a:bodyPr/>
          <a:lstStyle/>
          <a:p>
            <a:pPr algn="ctr"/>
            <a:r>
              <a:rPr lang="en-US" dirty="0">
                <a:latin typeface="Georgia" panose="02040502050405020303" pitchFamily="18" charset="0"/>
              </a:rPr>
              <a:t>Better Kid Care by Penn State</a:t>
            </a:r>
          </a:p>
        </p:txBody>
      </p:sp>
      <p:sp>
        <p:nvSpPr>
          <p:cNvPr id="21" name="TextBox 20">
            <a:extLst>
              <a:ext uri="{FF2B5EF4-FFF2-40B4-BE49-F238E27FC236}">
                <a16:creationId xmlns:a16="http://schemas.microsoft.com/office/drawing/2014/main" id="{74CBCA05-EC29-0A00-21DE-7FC450719E09}"/>
              </a:ext>
            </a:extLst>
          </p:cNvPr>
          <p:cNvSpPr txBox="1"/>
          <p:nvPr/>
        </p:nvSpPr>
        <p:spPr>
          <a:xfrm>
            <a:off x="1135347" y="2970983"/>
            <a:ext cx="992130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Verdana Pro" panose="020B0604030504040204" pitchFamily="34" charset="0"/>
                <a:ea typeface="+mn-ea"/>
                <a:cs typeface="+mn-cs"/>
                <a:hlinkClick r:id="rId6"/>
              </a:rPr>
              <a:t>How to find the required VA Trainings</a:t>
            </a:r>
            <a:endParaRPr kumimoji="0" lang="en-US" sz="4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custDataLst>
      <p:tags r:id="rId2"/>
    </p:custDataLst>
    <p:extLst>
      <p:ext uri="{BB962C8B-B14F-4D97-AF65-F5344CB8AC3E}">
        <p14:creationId xmlns:p14="http://schemas.microsoft.com/office/powerpoint/2010/main" val="7564480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02973"/>
    </mc:Choice>
    <mc:Fallback xmlns="">
      <p:transition spd="slow" advTm="102973"/>
    </mc:Fallback>
  </mc:AlternateContent>
  <p:extLst>
    <p:ext uri="{E180D4A7-C9FB-4DFB-919C-405C955672EB}">
      <p14:showEvtLst xmlns:p14="http://schemas.microsoft.com/office/powerpoint/2010/main">
        <p14:playEvt time="5964" objId="3"/>
        <p14:stopEvt time="102973" objId="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5F793-3288-8263-977A-9896500D09D2}"/>
              </a:ext>
            </a:extLst>
          </p:cNvPr>
          <p:cNvSpPr>
            <a:spLocks noGrp="1"/>
          </p:cNvSpPr>
          <p:nvPr>
            <p:ph type="title"/>
          </p:nvPr>
        </p:nvSpPr>
        <p:spPr>
          <a:xfrm>
            <a:off x="609599" y="3291417"/>
            <a:ext cx="10972800" cy="1143000"/>
          </a:xfrm>
        </p:spPr>
        <p:txBody>
          <a:bodyPr wrap="square" anchor="ctr">
            <a:normAutofit/>
          </a:bodyPr>
          <a:lstStyle/>
          <a:p>
            <a:pPr>
              <a:lnSpc>
                <a:spcPct val="90000"/>
              </a:lnSpc>
            </a:pPr>
            <a:r>
              <a:rPr lang="en-US" sz="3700" dirty="0"/>
              <a:t>Welcome to </a:t>
            </a:r>
            <a:br>
              <a:rPr lang="en-US" sz="3700" dirty="0"/>
            </a:br>
            <a:r>
              <a:rPr lang="en-US" sz="3700" dirty="0"/>
              <a:t>Childcare</a:t>
            </a:r>
          </a:p>
        </p:txBody>
      </p:sp>
      <p:pic>
        <p:nvPicPr>
          <p:cNvPr id="4" name="Picture 3">
            <a:extLst>
              <a:ext uri="{FF2B5EF4-FFF2-40B4-BE49-F238E27FC236}">
                <a16:creationId xmlns:a16="http://schemas.microsoft.com/office/drawing/2014/main" id="{A2AD5E82-F20A-B070-2407-57B1BE1692E7}"/>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backgroundRemoval t="1883" b="94770" l="3035" r="95847">
                        <a14:foregroundMark x1="22524" y1="7531" x2="22524" y2="7531"/>
                        <a14:foregroundMark x1="20607" y1="8368" x2="20607" y2="8368"/>
                        <a14:foregroundMark x1="42652" y1="8368" x2="42652" y2="8368"/>
                        <a14:foregroundMark x1="43291" y1="5021" x2="43291" y2="5021"/>
                        <a14:foregroundMark x1="27157" y1="4603" x2="27157" y2="4603"/>
                        <a14:foregroundMark x1="44569" y1="2301" x2="44569" y2="2301"/>
                        <a14:foregroundMark x1="21885" y1="26360" x2="21885" y2="26360"/>
                        <a14:foregroundMark x1="88658" y1="64854" x2="88658" y2="64854"/>
                        <a14:foregroundMark x1="90256" y1="79916" x2="90256" y2="79916"/>
                        <a14:foregroundMark x1="92173" y1="75314" x2="92173" y2="75314"/>
                        <a14:foregroundMark x1="10224" y1="77824" x2="10224" y2="77824"/>
                        <a14:foregroundMark x1="4633" y1="86402" x2="4633" y2="86402"/>
                        <a14:foregroundMark x1="55431" y1="8368" x2="55431" y2="8368"/>
                        <a14:foregroundMark x1="21885" y1="26569" x2="21885" y2="26569"/>
                        <a14:foregroundMark x1="55751" y1="86402" x2="56070" y2="86402"/>
                        <a14:foregroundMark x1="61981" y1="90167" x2="61981" y2="90167"/>
                        <a14:foregroundMark x1="74121" y1="92469" x2="74121" y2="92469"/>
                        <a14:foregroundMark x1="76997" y1="93515" x2="76997" y2="93515"/>
                        <a14:foregroundMark x1="83387" y1="94770" x2="83387" y2="94770"/>
                        <a14:foregroundMark x1="96006" y1="93096" x2="96006" y2="93096"/>
                        <a14:foregroundMark x1="4952" y1="94351" x2="4952" y2="94351"/>
                        <a14:foregroundMark x1="21725" y1="22803" x2="21725" y2="22803"/>
                        <a14:foregroundMark x1="22204" y1="23222" x2="23003" y2="23640"/>
                        <a14:foregroundMark x1="17412" y1="14017" x2="19714" y2="19442"/>
                        <a14:foregroundMark x1="30133" y1="5152" x2="25175" y2="4430"/>
                        <a14:foregroundMark x1="22270" y1="5499" x2="17891" y2="10251"/>
                        <a14:foregroundMark x1="18092" y1="13480" x2="18530" y2="20502"/>
                        <a14:foregroundMark x1="17891" y1="10251" x2="18023" y2="12374"/>
                        <a14:foregroundMark x1="18945" y1="21024" x2="17441" y2="13311"/>
                        <a14:foregroundMark x1="19047" y1="21548" x2="19006" y2="21339"/>
                        <a14:foregroundMark x1="19092" y1="21779" x2="19047" y2="21548"/>
                        <a14:foregroundMark x1="17331" y1="12195" x2="18371" y2="10251"/>
                        <a14:foregroundMark x1="22843" y1="4812" x2="29393" y2="4812"/>
                        <a14:foregroundMark x1="29393" y1="4812" x2="31310" y2="6695"/>
                        <a14:foregroundMark x1="26837" y1="5021" x2="22843" y2="5649"/>
                        <a14:foregroundMark x1="17732" y1="18619" x2="18903" y2="21111"/>
                        <a14:foregroundMark x1="4313" y1="91632" x2="4313" y2="91632"/>
                        <a14:foregroundMark x1="3035" y1="94142" x2="3035" y2="94142"/>
                        <a14:backgroundMark x1="19169" y1="22385" x2="19169" y2="22385"/>
                        <a14:backgroundMark x1="52077" y1="85565" x2="52077" y2="85565"/>
                        <a14:backgroundMark x1="26997" y1="87029" x2="26997" y2="87029"/>
                        <a14:backgroundMark x1="13738" y1="92678" x2="13738" y2="92678"/>
                        <a14:backgroundMark x1="5272" y1="90167" x2="5272" y2="90167"/>
                        <a14:backgroundMark x1="73642" y1="84519" x2="73642" y2="84519"/>
                        <a14:backgroundMark x1="19968" y1="22594" x2="19968" y2="22594"/>
                        <a14:backgroundMark x1="19329" y1="22385" x2="19329" y2="22385"/>
                        <a14:backgroundMark x1="19329" y1="22385" x2="20128" y2="23640"/>
                        <a14:backgroundMark x1="19010" y1="21967" x2="19968" y2="21757"/>
                        <a14:backgroundMark x1="17093" y1="12134" x2="16933" y2="13180"/>
                        <a14:backgroundMark x1="23642" y1="628" x2="23642" y2="1557"/>
                        <a14:backgroundMark x1="22338" y1="4687" x2="21885" y2="4812"/>
                        <a14:backgroundMark x1="19329" y1="21548" x2="19329" y2="21548"/>
                        <a14:backgroundMark x1="18690" y1="21548" x2="18850" y2="21548"/>
                        <a14:backgroundMark x1="41374" y1="19247" x2="41374" y2="19247"/>
                        <a14:backgroundMark x1="35783" y1="16736" x2="35783" y2="16736"/>
                        <a14:backgroundMark x1="71725" y1="86402" x2="71725" y2="86402"/>
                        <a14:backgroundMark x1="27636" y1="92678" x2="27636" y2="92678"/>
                        <a14:backgroundMark x1="8147" y1="93305" x2="8147" y2="93305"/>
                      </a14:backgroundRemoval>
                    </a14:imgEffect>
                  </a14:imgLayer>
                </a14:imgProps>
              </a:ext>
            </a:extLst>
          </a:blip>
          <a:stretch>
            <a:fillRect/>
          </a:stretch>
        </p:blipFill>
        <p:spPr>
          <a:xfrm>
            <a:off x="3128502" y="1600201"/>
            <a:ext cx="5934995" cy="4525433"/>
          </a:xfrm>
          <a:prstGeom prst="rect">
            <a:avLst/>
          </a:prstGeom>
          <a:noFill/>
        </p:spPr>
      </p:pic>
    </p:spTree>
    <p:extLst>
      <p:ext uri="{BB962C8B-B14F-4D97-AF65-F5344CB8AC3E}">
        <p14:creationId xmlns:p14="http://schemas.microsoft.com/office/powerpoint/2010/main" val="110722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p:txBody>
          <a:bodyPr/>
          <a:lstStyle/>
          <a:p>
            <a:r>
              <a:rPr lang="en-US" dirty="0">
                <a:latin typeface="Georgia" panose="02040502050405020303" pitchFamily="18" charset="0"/>
              </a:rPr>
              <a:t>Better Kid Care by Penn State</a:t>
            </a:r>
          </a:p>
        </p:txBody>
      </p:sp>
      <p:pic>
        <p:nvPicPr>
          <p:cNvPr id="17" name="Content Placeholder 16">
            <a:extLst>
              <a:ext uri="{FF2B5EF4-FFF2-40B4-BE49-F238E27FC236}">
                <a16:creationId xmlns:a16="http://schemas.microsoft.com/office/drawing/2014/main" id="{C8D3326A-8C0A-9B29-24C9-332C0EA91E3B}"/>
              </a:ext>
            </a:extLst>
          </p:cNvPr>
          <p:cNvPicPr>
            <a:picLocks noGrp="1" noChangeAspect="1"/>
          </p:cNvPicPr>
          <p:nvPr>
            <p:ph idx="1"/>
          </p:nvPr>
        </p:nvPicPr>
        <p:blipFill>
          <a:blip r:embed="rId9">
            <a:extLst>
              <a:ext uri="{28A0092B-C50C-407E-A947-70E740481C1C}">
                <a14:useLocalDpi xmlns:a14="http://schemas.microsoft.com/office/drawing/2010/main" val="0"/>
              </a:ext>
            </a:extLst>
          </a:blip>
          <a:stretch/>
        </p:blipFill>
        <p:spPr>
          <a:xfrm>
            <a:off x="180162" y="4959164"/>
            <a:ext cx="2426418" cy="1676545"/>
          </a:xfrm>
        </p:spPr>
      </p:pic>
      <p:sp>
        <p:nvSpPr>
          <p:cNvPr id="21" name="TextBox 20">
            <a:extLst>
              <a:ext uri="{FF2B5EF4-FFF2-40B4-BE49-F238E27FC236}">
                <a16:creationId xmlns:a16="http://schemas.microsoft.com/office/drawing/2014/main" id="{74CBCA05-EC29-0A00-21DE-7FC450719E09}"/>
              </a:ext>
            </a:extLst>
          </p:cNvPr>
          <p:cNvSpPr txBox="1"/>
          <p:nvPr/>
        </p:nvSpPr>
        <p:spPr>
          <a:xfrm>
            <a:off x="3506188" y="1398300"/>
            <a:ext cx="517962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ro" panose="020B0604030504040204" pitchFamily="34" charset="0"/>
                <a:ea typeface="+mn-ea"/>
                <a:cs typeface="+mn-cs"/>
              </a:rPr>
              <a:t>How to Finish a Training</a:t>
            </a:r>
            <a:endPar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4" name="How to Finish a Training">
            <a:hlinkClick r:id="" action="ppaction://media"/>
            <a:extLst>
              <a:ext uri="{FF2B5EF4-FFF2-40B4-BE49-F238E27FC236}">
                <a16:creationId xmlns:a16="http://schemas.microsoft.com/office/drawing/2014/main" id="{17002EED-A34F-3C0F-71B7-636ED7D84D0C}"/>
              </a:ext>
            </a:extLst>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0" y="0"/>
            <a:ext cx="12192000" cy="6858000"/>
          </a:xfrm>
          <a:prstGeom prst="rect">
            <a:avLst/>
          </a:prstGeom>
        </p:spPr>
      </p:pic>
      <p:pic>
        <p:nvPicPr>
          <p:cNvPr id="6" name="Audio 5">
            <a:hlinkClick r:id="" action="ppaction://media"/>
            <a:extLst>
              <a:ext uri="{FF2B5EF4-FFF2-40B4-BE49-F238E27FC236}">
                <a16:creationId xmlns:a16="http://schemas.microsoft.com/office/drawing/2014/main" id="{C384B832-C43C-E0BD-429B-95AE10CD1653}"/>
              </a:ext>
            </a:extLst>
          </p:cNvPr>
          <p:cNvPicPr>
            <a:picLocks noChangeAspect="1"/>
          </p:cNvPicPr>
          <p:nvPr>
            <a:audioFile r:link="rId5"/>
            <p:extLst>
              <p:ext uri="{DAA4B4D4-6D71-4841-9C94-3DE7FCFB9230}">
                <p14:media xmlns:p14="http://schemas.microsoft.com/office/powerpoint/2010/main" r:embed="rId4"/>
              </p:ext>
            </p:extLst>
          </p:nvPr>
        </p:nvPicPr>
        <p:blipFill>
          <a:blip r:embed="rId11"/>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85150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280"/>
    </mc:Choice>
    <mc:Fallback xmlns="">
      <p:transition spd="slow" advTm="2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p:txBody>
          <a:bodyPr/>
          <a:lstStyle/>
          <a:p>
            <a:r>
              <a:rPr lang="en-US" dirty="0">
                <a:latin typeface="Georgia" panose="02040502050405020303" pitchFamily="18" charset="0"/>
              </a:rPr>
              <a:t>Required Trainings</a:t>
            </a:r>
          </a:p>
        </p:txBody>
      </p:sp>
      <p:sp>
        <p:nvSpPr>
          <p:cNvPr id="21" name="TextBox 20">
            <a:extLst>
              <a:ext uri="{FF2B5EF4-FFF2-40B4-BE49-F238E27FC236}">
                <a16:creationId xmlns:a16="http://schemas.microsoft.com/office/drawing/2014/main" id="{74CBCA05-EC29-0A00-21DE-7FC450719E09}"/>
              </a:ext>
            </a:extLst>
          </p:cNvPr>
          <p:cNvSpPr txBox="1"/>
          <p:nvPr/>
        </p:nvSpPr>
        <p:spPr>
          <a:xfrm>
            <a:off x="838199" y="1314061"/>
            <a:ext cx="110601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ro" panose="020B0604030504040204" pitchFamily="34" charset="0"/>
                <a:ea typeface="Verdana" panose="020B0604030504040204" pitchFamily="34" charset="0"/>
                <a:cs typeface="Times New Roman" panose="02020603050405020304" pitchFamily="18" charset="0"/>
              </a:rPr>
              <a:t>All students must complete the following trainings:</a:t>
            </a:r>
          </a:p>
        </p:txBody>
      </p:sp>
      <p:sp>
        <p:nvSpPr>
          <p:cNvPr id="4" name="TextBox 3">
            <a:extLst>
              <a:ext uri="{FF2B5EF4-FFF2-40B4-BE49-F238E27FC236}">
                <a16:creationId xmlns:a16="http://schemas.microsoft.com/office/drawing/2014/main" id="{5DF471BD-5688-EE3A-281B-56E7F905521D}"/>
              </a:ext>
            </a:extLst>
          </p:cNvPr>
          <p:cNvSpPr txBox="1"/>
          <p:nvPr/>
        </p:nvSpPr>
        <p:spPr>
          <a:xfrm>
            <a:off x="1699934" y="2035739"/>
            <a:ext cx="9570720" cy="3477875"/>
          </a:xfrm>
          <a:prstGeom prst="rect">
            <a:avLst/>
          </a:prstGeom>
          <a:noFill/>
        </p:spPr>
        <p:txBody>
          <a:bodyPr wrap="square" rtlCol="0">
            <a:spAutoFit/>
          </a:bodyP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Verdana Pro" panose="020B0604030504040204" pitchFamily="34" charset="0"/>
                <a:ea typeface="Verdana" panose="020B0604030504040204" pitchFamily="34" charset="0"/>
                <a:cs typeface="Times New Roman" panose="02020603050405020304" pitchFamily="18" charset="0"/>
              </a:rPr>
              <a:t>Virginia Department of Social Services’ Child Abuse and Neglect Training</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Verdana Pro" panose="020B0604030504040204" pitchFamily="34" charset="0"/>
                <a:ea typeface="Verdana" panose="020B0604030504040204" pitchFamily="34" charset="0"/>
                <a:cs typeface="Times New Roman" panose="02020603050405020304" pitchFamily="18" charset="0"/>
              </a:rPr>
              <a:t>Virginia Preservice Training for Childcare Staff</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Verdana Pro" panose="020B0604030504040204" pitchFamily="34" charset="0"/>
                <a:ea typeface="Verdana" panose="020B0604030504040204" pitchFamily="34" charset="0"/>
                <a:cs typeface="Times New Roman" panose="02020603050405020304" pitchFamily="18" charset="0"/>
              </a:rPr>
              <a:t>Virginia Annual Health and Safety Update Training for Childcare Staff (2024)</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Verdana Pro" panose="020B0604030504040204" pitchFamily="34" charset="0"/>
                <a:ea typeface="Verdana" panose="020B0604030504040204" pitchFamily="34" charset="0"/>
                <a:cs typeface="Times New Roman" panose="02020603050405020304" pitchFamily="18" charset="0"/>
              </a:rPr>
              <a:t>American Red Cross Adult &amp; Pediatric First Aid/CPR/AED Certification (in-person)</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Verdana Pro" panose="020B0604030504040204" pitchFamily="34" charset="0"/>
                <a:ea typeface="Verdana" panose="020B0604030504040204" pitchFamily="34" charset="0"/>
                <a:cs typeface="Times New Roman" panose="02020603050405020304" pitchFamily="18" charset="0"/>
              </a:rPr>
              <a:t>Communicate Effectively With Children</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Verdana Pro" panose="020B0604030504040204" pitchFamily="34" charset="0"/>
                <a:ea typeface="Verdana" panose="020B0604030504040204" pitchFamily="34" charset="0"/>
                <a:cs typeface="Times New Roman" panose="02020603050405020304" pitchFamily="18" charset="0"/>
              </a:rPr>
              <a:t>911: Responding to Medical Emergencies </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Verdana Pro" panose="020B0604030504040204" pitchFamily="34" charset="0"/>
                <a:ea typeface="Verdana" panose="020B0604030504040204" pitchFamily="34" charset="0"/>
                <a:cs typeface="Times New Roman" panose="02020603050405020304" pitchFamily="18" charset="0"/>
              </a:rPr>
              <a:t>A Good Night’s Sleep: How Sleep Affects Health</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Verdana Pro" panose="020B0604030504040204" pitchFamily="34" charset="0"/>
                <a:ea typeface="Verdana" panose="020B0604030504040204" pitchFamily="34" charset="0"/>
                <a:cs typeface="Times New Roman" panose="02020603050405020304" pitchFamily="18" charset="0"/>
              </a:rPr>
              <a:t>Child Development: An Introduction to Learning Theories</a:t>
            </a:r>
          </a:p>
        </p:txBody>
      </p:sp>
    </p:spTree>
    <p:extLst>
      <p:ext uri="{BB962C8B-B14F-4D97-AF65-F5344CB8AC3E}">
        <p14:creationId xmlns:p14="http://schemas.microsoft.com/office/powerpoint/2010/main" val="3594865869"/>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a:xfrm>
            <a:off x="181521" y="119799"/>
            <a:ext cx="11828958" cy="1325563"/>
          </a:xfrm>
        </p:spPr>
        <p:txBody>
          <a:bodyPr/>
          <a:lstStyle/>
          <a:p>
            <a:r>
              <a:rPr lang="en-US" sz="4000" dirty="0">
                <a:latin typeface="Georgia" panose="02040502050405020303" pitchFamily="18" charset="0"/>
              </a:rPr>
              <a:t>Required Trainings for Specific Concentrations</a:t>
            </a:r>
          </a:p>
        </p:txBody>
      </p:sp>
      <p:graphicFrame>
        <p:nvGraphicFramePr>
          <p:cNvPr id="3" name="Table 2">
            <a:extLst>
              <a:ext uri="{FF2B5EF4-FFF2-40B4-BE49-F238E27FC236}">
                <a16:creationId xmlns:a16="http://schemas.microsoft.com/office/drawing/2014/main" id="{15EE6BF9-4FE5-6E31-8C29-65B2A3B81740}"/>
              </a:ext>
            </a:extLst>
          </p:cNvPr>
          <p:cNvGraphicFramePr>
            <a:graphicFrameLocks noGrp="1"/>
          </p:cNvGraphicFramePr>
          <p:nvPr>
            <p:extLst>
              <p:ext uri="{D42A27DB-BD31-4B8C-83A1-F6EECF244321}">
                <p14:modId xmlns:p14="http://schemas.microsoft.com/office/powerpoint/2010/main" val="1874652965"/>
              </p:ext>
            </p:extLst>
          </p:nvPr>
        </p:nvGraphicFramePr>
        <p:xfrm>
          <a:off x="1211580" y="1363114"/>
          <a:ext cx="9768839" cy="3942024"/>
        </p:xfrm>
        <a:graphic>
          <a:graphicData uri="http://schemas.openxmlformats.org/drawingml/2006/table">
            <a:tbl>
              <a:tblPr firstRow="1" firstCol="1" bandRow="1">
                <a:tableStyleId>{5C22544A-7EE6-4342-B048-85BDC9FD1C3A}</a:tableStyleId>
              </a:tblPr>
              <a:tblGrid>
                <a:gridCol w="3256280">
                  <a:extLst>
                    <a:ext uri="{9D8B030D-6E8A-4147-A177-3AD203B41FA5}">
                      <a16:colId xmlns:a16="http://schemas.microsoft.com/office/drawing/2014/main" val="903450132"/>
                    </a:ext>
                  </a:extLst>
                </a:gridCol>
                <a:gridCol w="3256279">
                  <a:extLst>
                    <a:ext uri="{9D8B030D-6E8A-4147-A177-3AD203B41FA5}">
                      <a16:colId xmlns:a16="http://schemas.microsoft.com/office/drawing/2014/main" val="3110901092"/>
                    </a:ext>
                  </a:extLst>
                </a:gridCol>
                <a:gridCol w="3256280">
                  <a:extLst>
                    <a:ext uri="{9D8B030D-6E8A-4147-A177-3AD203B41FA5}">
                      <a16:colId xmlns:a16="http://schemas.microsoft.com/office/drawing/2014/main" val="1802672925"/>
                    </a:ext>
                  </a:extLst>
                </a:gridCol>
              </a:tblGrid>
              <a:tr h="985506">
                <a:tc>
                  <a:txBody>
                    <a:bodyPr/>
                    <a:lstStyle/>
                    <a:p>
                      <a:pPr marL="0" marR="0" algn="ctr">
                        <a:lnSpc>
                          <a:spcPct val="107000"/>
                        </a:lnSpc>
                        <a:spcBef>
                          <a:spcPts val="0"/>
                        </a:spcBef>
                        <a:spcAft>
                          <a:spcPts val="0"/>
                        </a:spcAft>
                      </a:pPr>
                      <a:r>
                        <a:rPr lang="en-US" sz="2400" dirty="0">
                          <a:solidFill>
                            <a:sysClr val="windowText" lastClr="000000"/>
                          </a:solidFill>
                          <a:effectLst/>
                          <a:latin typeface="Verdana Pro" panose="020B0604030504040204" pitchFamily="34" charset="0"/>
                          <a:ea typeface="Calibri" panose="020F0502020204030204" pitchFamily="34" charset="0"/>
                          <a:cs typeface="Times New Roman" panose="02020603050405020304" pitchFamily="18" charset="0"/>
                        </a:rPr>
                        <a:t>Infants/Toddlers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07000"/>
                        </a:lnSpc>
                        <a:spcBef>
                          <a:spcPts val="0"/>
                        </a:spcBef>
                        <a:spcAft>
                          <a:spcPts val="0"/>
                        </a:spcAft>
                      </a:pPr>
                      <a:r>
                        <a:rPr lang="en-US" sz="2400" dirty="0">
                          <a:solidFill>
                            <a:sysClr val="windowText" lastClr="000000"/>
                          </a:solidFill>
                          <a:effectLst/>
                          <a:latin typeface="Verdana Pro" panose="020B0604030504040204" pitchFamily="34" charset="0"/>
                          <a:ea typeface="Calibri" panose="020F0502020204030204" pitchFamily="34" charset="0"/>
                          <a:cs typeface="Times New Roman" panose="02020603050405020304" pitchFamily="18" charset="0"/>
                        </a:rPr>
                        <a:t>Preschoolers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07000"/>
                        </a:lnSpc>
                        <a:spcBef>
                          <a:spcPts val="0"/>
                        </a:spcBef>
                        <a:spcAft>
                          <a:spcPts val="0"/>
                        </a:spcAft>
                      </a:pPr>
                      <a:r>
                        <a:rPr lang="en-US" sz="2400" dirty="0">
                          <a:solidFill>
                            <a:sysClr val="windowText" lastClr="000000"/>
                          </a:solidFill>
                          <a:effectLst/>
                          <a:latin typeface="Verdana Pro" panose="020B0604030504040204" pitchFamily="34" charset="0"/>
                          <a:ea typeface="Calibri" panose="020F0502020204030204" pitchFamily="34" charset="0"/>
                          <a:cs typeface="Times New Roman" panose="02020603050405020304" pitchFamily="18" charset="0"/>
                        </a:rPr>
                        <a:t>School-Age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92452509"/>
                  </a:ext>
                </a:extLst>
              </a:tr>
              <a:tr h="985506">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Pro" panose="020B0604030504040204" pitchFamily="34" charset="0"/>
                          <a:ea typeface="Verdana" panose="020B0604030504040204" pitchFamily="34" charset="0"/>
                          <a:cs typeface="Times New Roman" panose="02020603050405020304" pitchFamily="18" charset="0"/>
                        </a:rPr>
                        <a:t>Safe Sleep Practices for Caregivers: Reduce the Risk of SUID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07000"/>
                        </a:lnSpc>
                        <a:spcBef>
                          <a:spcPts val="0"/>
                        </a:spcBef>
                        <a:spcAft>
                          <a:spcPts val="0"/>
                        </a:spcAft>
                      </a:pPr>
                      <a:r>
                        <a:rPr lang="en-US" sz="1800" b="0" dirty="0">
                          <a:solidFill>
                            <a:srgbClr val="000000"/>
                          </a:solidFill>
                          <a:effectLst/>
                          <a:latin typeface="Verdana Pro" panose="020B0604030504040204" pitchFamily="34" charset="0"/>
                          <a:ea typeface="Calibri" panose="020F0502020204030204" pitchFamily="34" charset="0"/>
                          <a:cs typeface="Calibri" panose="020F0502020204030204" pitchFamily="34" charset="0"/>
                        </a:rPr>
                        <a:t>Preschool Foundations: Environments and Routines that Work!</a:t>
                      </a:r>
                      <a:endParaRPr lang="en-US" sz="18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07000"/>
                        </a:lnSpc>
                        <a:spcBef>
                          <a:spcPts val="0"/>
                        </a:spcBef>
                        <a:spcAft>
                          <a:spcPts val="0"/>
                        </a:spcAft>
                      </a:pPr>
                      <a:r>
                        <a:rPr lang="en-US" sz="1800" b="0" dirty="0">
                          <a:solidFill>
                            <a:srgbClr val="000000"/>
                          </a:solidFill>
                          <a:effectLst/>
                          <a:latin typeface="Verdana Pro" panose="020B0604030504040204" pitchFamily="34" charset="0"/>
                          <a:ea typeface="Calibri" panose="020F0502020204030204" pitchFamily="34" charset="0"/>
                          <a:cs typeface="Calibri" panose="020F0502020204030204" pitchFamily="34" charset="0"/>
                        </a:rPr>
                        <a:t>Food Allergies: Management and Prevention</a:t>
                      </a:r>
                      <a:endParaRPr lang="en-US" sz="18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586406627"/>
                  </a:ext>
                </a:extLst>
              </a:tr>
              <a:tr h="985506">
                <a:tc>
                  <a:txBody>
                    <a:bodyPr/>
                    <a:lstStyle/>
                    <a:p>
                      <a:pPr marL="0" marR="0" algn="ctr">
                        <a:lnSpc>
                          <a:spcPct val="107000"/>
                        </a:lnSpc>
                        <a:spcBef>
                          <a:spcPts val="0"/>
                        </a:spcBef>
                        <a:spcAft>
                          <a:spcPts val="0"/>
                        </a:spcAft>
                      </a:pPr>
                      <a:r>
                        <a:rPr lang="en-US" sz="18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Infant-Toddler Care: Quality Supervision</a:t>
                      </a:r>
                      <a:endParaRPr lang="en-US" sz="18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07000"/>
                        </a:lnSpc>
                        <a:spcBef>
                          <a:spcPts val="0"/>
                        </a:spcBef>
                        <a:spcAft>
                          <a:spcPts val="0"/>
                        </a:spcAft>
                      </a:pPr>
                      <a:r>
                        <a:rPr lang="en-US" sz="1800" b="0" dirty="0">
                          <a:solidFill>
                            <a:srgbClr val="000000"/>
                          </a:solidFill>
                          <a:effectLst/>
                          <a:latin typeface="Verdana Pro" panose="020B0604030504040204" pitchFamily="34" charset="0"/>
                          <a:ea typeface="Calibri" panose="020F0502020204030204" pitchFamily="34" charset="0"/>
                          <a:cs typeface="Calibri" panose="020F0502020204030204" pitchFamily="34" charset="0"/>
                        </a:rPr>
                        <a:t>Family Childcare: Support Preschoolers</a:t>
                      </a:r>
                      <a:endParaRPr lang="en-US" sz="18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07000"/>
                        </a:lnSpc>
                        <a:spcBef>
                          <a:spcPts val="0"/>
                        </a:spcBef>
                        <a:spcAft>
                          <a:spcPts val="0"/>
                        </a:spcAft>
                      </a:pPr>
                      <a:r>
                        <a:rPr lang="en-US" sz="18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Supervision: What’s Required?</a:t>
                      </a:r>
                      <a:endParaRPr lang="en-US" sz="18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408271875"/>
                  </a:ext>
                </a:extLst>
              </a:tr>
              <a:tr h="985506">
                <a:tc>
                  <a:txBody>
                    <a:bodyPr/>
                    <a:lstStyle/>
                    <a:p>
                      <a:pPr marL="0" marR="0" algn="ctr">
                        <a:lnSpc>
                          <a:spcPct val="107000"/>
                        </a:lnSpc>
                        <a:spcBef>
                          <a:spcPts val="0"/>
                        </a:spcBef>
                        <a:spcAft>
                          <a:spcPts val="0"/>
                        </a:spcAft>
                      </a:pPr>
                      <a:r>
                        <a:rPr lang="en-US" sz="18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Infant-Toddler Care: Safety</a:t>
                      </a:r>
                      <a:endParaRPr lang="en-US" sz="18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07000"/>
                        </a:lnSpc>
                        <a:spcBef>
                          <a:spcPts val="0"/>
                        </a:spcBef>
                        <a:spcAft>
                          <a:spcPts val="0"/>
                        </a:spcAft>
                      </a:pPr>
                      <a:r>
                        <a:rPr lang="en-US" sz="1800" b="0" dirty="0">
                          <a:solidFill>
                            <a:srgbClr val="000000"/>
                          </a:solidFill>
                          <a:effectLst/>
                          <a:latin typeface="Verdana Pro" panose="020B0604030504040204" pitchFamily="34" charset="0"/>
                          <a:ea typeface="Calibri" panose="020F0502020204030204" pitchFamily="34" charset="0"/>
                          <a:cs typeface="Calibri" panose="020F0502020204030204" pitchFamily="34" charset="0"/>
                        </a:rPr>
                        <a:t>Resilient Caregivers: 'Bouncing Back' from Stress</a:t>
                      </a:r>
                      <a:endParaRPr lang="en-US" sz="18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07000"/>
                        </a:lnSpc>
                        <a:spcBef>
                          <a:spcPts val="0"/>
                        </a:spcBef>
                        <a:spcAft>
                          <a:spcPts val="0"/>
                        </a:spcAft>
                      </a:pPr>
                      <a:r>
                        <a:rPr lang="en-US" sz="1800" b="0" dirty="0">
                          <a:solidFill>
                            <a:srgbClr val="000000"/>
                          </a:solidFill>
                          <a:effectLst/>
                          <a:latin typeface="Verdana Pro" panose="020B0604030504040204" pitchFamily="34" charset="0"/>
                          <a:ea typeface="Calibri" panose="020F0502020204030204" pitchFamily="34" charset="0"/>
                          <a:cs typeface="Calibri" panose="020F0502020204030204" pitchFamily="34" charset="0"/>
                        </a:rPr>
                        <a:t>Supervision: Staff: Child Ratios</a:t>
                      </a:r>
                      <a:endParaRPr lang="en-US" sz="18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284239759"/>
                  </a:ext>
                </a:extLst>
              </a:tr>
            </a:tbl>
          </a:graphicData>
        </a:graphic>
      </p:graphicFrame>
    </p:spTree>
    <p:extLst>
      <p:ext uri="{BB962C8B-B14F-4D97-AF65-F5344CB8AC3E}">
        <p14:creationId xmlns:p14="http://schemas.microsoft.com/office/powerpoint/2010/main" val="3193862733"/>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p:txBody>
          <a:bodyPr/>
          <a:lstStyle/>
          <a:p>
            <a:r>
              <a:rPr lang="en-US" dirty="0">
                <a:latin typeface="Georgia" panose="02040502050405020303" pitchFamily="18" charset="0"/>
              </a:rPr>
              <a:t>Required Trainings</a:t>
            </a:r>
          </a:p>
        </p:txBody>
      </p:sp>
      <p:sp>
        <p:nvSpPr>
          <p:cNvPr id="21" name="TextBox 20">
            <a:extLst>
              <a:ext uri="{FF2B5EF4-FFF2-40B4-BE49-F238E27FC236}">
                <a16:creationId xmlns:a16="http://schemas.microsoft.com/office/drawing/2014/main" id="{74CBCA05-EC29-0A00-21DE-7FC450719E09}"/>
              </a:ext>
            </a:extLst>
          </p:cNvPr>
          <p:cNvSpPr txBox="1"/>
          <p:nvPr/>
        </p:nvSpPr>
        <p:spPr>
          <a:xfrm>
            <a:off x="957943" y="1894114"/>
            <a:ext cx="1051560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pitchFamily="34" charset="0"/>
                <a:ea typeface="Verdana" panose="020B0604030504040204" pitchFamily="34" charset="0"/>
                <a:cs typeface="Times New Roman" panose="02020603050405020304" pitchFamily="18" charset="0"/>
              </a:rPr>
              <a:t>By the end of the semester, you should have completed 34 hours of training: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libri" panose="020F0502020204030204" pitchFamily="34" charset="0"/>
                <a:ea typeface="Verdana" panose="020B0604030504040204" pitchFamily="34" charset="0"/>
                <a:cs typeface="Times New Roman" panose="02020603050405020304" pitchFamily="18" charset="0"/>
              </a:rPr>
              <a:t>VDSS Child Abuse and Neglect Training – 1 hour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Times New Roman" panose="02020603050405020304" pitchFamily="18" charset="0"/>
              </a:rPr>
              <a:t>American Red Cross First Aid/CPR Training – 4 hours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Times New Roman" panose="02020603050405020304" pitchFamily="18" charset="0"/>
              </a:rPr>
              <a:t>Required </a:t>
            </a:r>
            <a:r>
              <a:rPr lang="en-US" sz="3200" dirty="0">
                <a:solidFill>
                  <a:prstClr val="black"/>
                </a:solidFill>
                <a:latin typeface="Calibri" panose="020F0502020204030204" pitchFamily="34" charset="0"/>
                <a:ea typeface="Verdana" panose="020B0604030504040204" pitchFamily="34" charset="0"/>
                <a:cs typeface="Times New Roman" panose="02020603050405020304" pitchFamily="18" charset="0"/>
              </a:rPr>
              <a:t>Better Kid Care Trainings – 19 hours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Times New Roman" panose="02020603050405020304" pitchFamily="18" charset="0"/>
              </a:rPr>
              <a:t>Specific Trainings BKC for concentrations – 9 hours</a:t>
            </a:r>
            <a:endPar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1491599107"/>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p:txBody>
          <a:bodyPr/>
          <a:lstStyle/>
          <a:p>
            <a:r>
              <a:rPr lang="en-US" dirty="0">
                <a:latin typeface="Georgia" panose="02040502050405020303" pitchFamily="18" charset="0"/>
              </a:rPr>
              <a:t>CDA – What is it?</a:t>
            </a:r>
          </a:p>
        </p:txBody>
      </p:sp>
      <p:sp>
        <p:nvSpPr>
          <p:cNvPr id="4" name="TextBox 3">
            <a:extLst>
              <a:ext uri="{FF2B5EF4-FFF2-40B4-BE49-F238E27FC236}">
                <a16:creationId xmlns:a16="http://schemas.microsoft.com/office/drawing/2014/main" id="{C77639FD-391C-3F49-7A7E-90AEF53965E3}"/>
              </a:ext>
            </a:extLst>
          </p:cNvPr>
          <p:cNvSpPr txBox="1"/>
          <p:nvPr/>
        </p:nvSpPr>
        <p:spPr>
          <a:xfrm>
            <a:off x="838199" y="1690688"/>
            <a:ext cx="10738757" cy="3554819"/>
          </a:xfrm>
          <a:prstGeom prst="rect">
            <a:avLst/>
          </a:prstGeom>
          <a:noFill/>
        </p:spPr>
        <p:txBody>
          <a:bodyPr wrap="square">
            <a:spAutoFit/>
          </a:bodyPr>
          <a:lstStyle/>
          <a:p>
            <a:r>
              <a:rPr lang="en-US" sz="2500" dirty="0">
                <a:latin typeface="Verdana Pro" panose="020B0604030504040204" pitchFamily="34" charset="0"/>
              </a:rPr>
              <a:t>The Child Development Associate (CDA) Credential is a national credential issued by the Council for Professional Recognition.</a:t>
            </a:r>
          </a:p>
          <a:p>
            <a:endParaRPr lang="en-US" sz="2500" dirty="0">
              <a:latin typeface="Verdana Pro" panose="020B0604030504040204" pitchFamily="34" charset="0"/>
            </a:endParaRPr>
          </a:p>
          <a:p>
            <a:r>
              <a:rPr lang="en-US" sz="2500" dirty="0">
                <a:latin typeface="Verdana Pro" panose="020B0604030504040204" pitchFamily="34" charset="0"/>
                <a:hlinkClick r:id="rId4"/>
              </a:rPr>
              <a:t>Requirements to obtain depend on concentration: </a:t>
            </a:r>
            <a:endParaRPr lang="en-US" sz="2500" dirty="0">
              <a:latin typeface="Verdana Pro" panose="020B0604030504040204" pitchFamily="34" charset="0"/>
            </a:endParaRPr>
          </a:p>
          <a:p>
            <a:pPr marL="457200" indent="-457200">
              <a:buFont typeface="Arial" panose="020B0604020202020204" pitchFamily="34" charset="0"/>
              <a:buChar char="•"/>
            </a:pPr>
            <a:r>
              <a:rPr lang="en-US" sz="2500" dirty="0">
                <a:latin typeface="Verdana Pro" panose="020B0604030504040204" pitchFamily="34" charset="0"/>
              </a:rPr>
              <a:t>Center-Based Infant-Toddler</a:t>
            </a:r>
          </a:p>
          <a:p>
            <a:pPr marL="457200" indent="-457200">
              <a:buFont typeface="Arial" panose="020B0604020202020204" pitchFamily="34" charset="0"/>
              <a:buChar char="•"/>
            </a:pPr>
            <a:r>
              <a:rPr lang="en-US" sz="2500" dirty="0">
                <a:latin typeface="Verdana Pro" panose="020B0604030504040204" pitchFamily="34" charset="0"/>
              </a:rPr>
              <a:t>Center-Based Preschool</a:t>
            </a:r>
          </a:p>
          <a:p>
            <a:pPr marL="457200" indent="-457200">
              <a:buFont typeface="Arial" panose="020B0604020202020204" pitchFamily="34" charset="0"/>
              <a:buChar char="•"/>
            </a:pPr>
            <a:r>
              <a:rPr lang="en-US" sz="2500" dirty="0">
                <a:latin typeface="Verdana Pro" panose="020B0604030504040204" pitchFamily="34" charset="0"/>
              </a:rPr>
              <a:t>Family Child Care</a:t>
            </a:r>
          </a:p>
          <a:p>
            <a:pPr marL="457200" indent="-457200">
              <a:buFont typeface="Arial" panose="020B0604020202020204" pitchFamily="34" charset="0"/>
              <a:buChar char="•"/>
            </a:pPr>
            <a:r>
              <a:rPr lang="en-US" sz="2500" dirty="0">
                <a:latin typeface="Verdana Pro" panose="020B0604030504040204" pitchFamily="34" charset="0"/>
              </a:rPr>
              <a:t>Home Visitor</a:t>
            </a:r>
          </a:p>
          <a:p>
            <a:pPr marL="457200" indent="-457200">
              <a:buFont typeface="Arial" panose="020B0604020202020204" pitchFamily="34" charset="0"/>
              <a:buChar char="•"/>
            </a:pPr>
            <a:r>
              <a:rPr lang="en-US" sz="2500" dirty="0">
                <a:latin typeface="Verdana Pro" panose="020B0604030504040204" pitchFamily="34" charset="0"/>
              </a:rPr>
              <a:t>Military School-Age (MSA)</a:t>
            </a:r>
          </a:p>
        </p:txBody>
      </p:sp>
    </p:spTree>
    <p:extLst>
      <p:ext uri="{BB962C8B-B14F-4D97-AF65-F5344CB8AC3E}">
        <p14:creationId xmlns:p14="http://schemas.microsoft.com/office/powerpoint/2010/main" val="2318236969"/>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p:txBody>
          <a:bodyPr/>
          <a:lstStyle/>
          <a:p>
            <a:r>
              <a:rPr lang="en-US" dirty="0">
                <a:latin typeface="Georgia" panose="02040502050405020303" pitchFamily="18" charset="0"/>
              </a:rPr>
              <a:t>CDA – Better Kid Care</a:t>
            </a:r>
          </a:p>
        </p:txBody>
      </p:sp>
      <p:pic>
        <p:nvPicPr>
          <p:cNvPr id="17" name="Content Placeholder 16">
            <a:extLst>
              <a:ext uri="{FF2B5EF4-FFF2-40B4-BE49-F238E27FC236}">
                <a16:creationId xmlns:a16="http://schemas.microsoft.com/office/drawing/2014/main" id="{C8D3326A-8C0A-9B29-24C9-332C0EA91E3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p:blipFill>
        <p:spPr>
          <a:xfrm>
            <a:off x="180162" y="4959164"/>
            <a:ext cx="2426418" cy="1676545"/>
          </a:xfrm>
        </p:spPr>
      </p:pic>
      <p:sp>
        <p:nvSpPr>
          <p:cNvPr id="21" name="TextBox 20">
            <a:extLst>
              <a:ext uri="{FF2B5EF4-FFF2-40B4-BE49-F238E27FC236}">
                <a16:creationId xmlns:a16="http://schemas.microsoft.com/office/drawing/2014/main" id="{74CBCA05-EC29-0A00-21DE-7FC450719E09}"/>
              </a:ext>
            </a:extLst>
          </p:cNvPr>
          <p:cNvSpPr txBox="1"/>
          <p:nvPr/>
        </p:nvSpPr>
        <p:spPr>
          <a:xfrm>
            <a:off x="242481" y="2598003"/>
            <a:ext cx="117070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hlinkClick r:id="rId5"/>
              </a:rPr>
              <a:t>See how Better Kid Care can help you earn your CDA</a:t>
            </a:r>
            <a:endPar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4" name="TextBox 3">
            <a:extLst>
              <a:ext uri="{FF2B5EF4-FFF2-40B4-BE49-F238E27FC236}">
                <a16:creationId xmlns:a16="http://schemas.microsoft.com/office/drawing/2014/main" id="{0E7A0E1B-21CF-AF05-8FAD-0DCAE244F779}"/>
              </a:ext>
            </a:extLst>
          </p:cNvPr>
          <p:cNvSpPr txBox="1"/>
          <p:nvPr/>
        </p:nvSpPr>
        <p:spPr>
          <a:xfrm>
            <a:off x="894752" y="3916338"/>
            <a:ext cx="10402494" cy="646331"/>
          </a:xfrm>
          <a:prstGeom prst="rect">
            <a:avLst/>
          </a:prstGeom>
          <a:noFill/>
        </p:spPr>
        <p:txBody>
          <a:bodyPr wrap="square">
            <a:spAutoFit/>
          </a:bodyPr>
          <a:lstStyle/>
          <a:p>
            <a:pPr algn="ctr"/>
            <a:r>
              <a:rPr lang="en-US" dirty="0">
                <a:solidFill>
                  <a:schemeClr val="tx2"/>
                </a:solidFill>
                <a:latin typeface="Verdana Pro" panose="020B0604030504040204" pitchFamily="34" charset="0"/>
              </a:rPr>
              <a:t>Catholic Charities does NOT pay for you to earn CDA. This is something you would have to do yourself.</a:t>
            </a:r>
          </a:p>
        </p:txBody>
      </p:sp>
    </p:spTree>
    <p:extLst>
      <p:ext uri="{BB962C8B-B14F-4D97-AF65-F5344CB8AC3E}">
        <p14:creationId xmlns:p14="http://schemas.microsoft.com/office/powerpoint/2010/main" val="1626985346"/>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a:xfrm>
            <a:off x="838200" y="2585811"/>
            <a:ext cx="10515600" cy="1325563"/>
          </a:xfrm>
        </p:spPr>
        <p:txBody>
          <a:bodyPr/>
          <a:lstStyle/>
          <a:p>
            <a:pPr algn="ctr"/>
            <a:r>
              <a:rPr lang="en-US" dirty="0">
                <a:latin typeface="Georgia" panose="02040502050405020303" pitchFamily="18" charset="0"/>
              </a:rPr>
              <a:t>Happy learning!</a:t>
            </a:r>
          </a:p>
        </p:txBody>
      </p:sp>
    </p:spTree>
    <p:extLst>
      <p:ext uri="{BB962C8B-B14F-4D97-AF65-F5344CB8AC3E}">
        <p14:creationId xmlns:p14="http://schemas.microsoft.com/office/powerpoint/2010/main" val="1536624923"/>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AD5E82-F20A-B070-2407-57B1BE1692E7}"/>
              </a:ext>
            </a:extLst>
          </p:cNvPr>
          <p:cNvPicPr>
            <a:picLocks noGrp="1" noRot="1" noChangeAspect="1" noMove="1" noResize="1" noEditPoints="1" noAdjustHandles="1" noChangeArrowheads="1" noChangeShapeType="1" noCrop="1"/>
          </p:cNvPicPr>
          <p:nvPr/>
        </p:nvPicPr>
        <p:blipFill>
          <a:blip r:embed="rId5">
            <a:extLst>
              <a:ext uri="{BEBA8EAE-BF5A-486C-A8C5-ECC9F3942E4B}">
                <a14:imgProps xmlns:a14="http://schemas.microsoft.com/office/drawing/2010/main">
                  <a14:imgLayer r:embed="rId6">
                    <a14:imgEffect>
                      <a14:backgroundRemoval t="1883" b="94770" l="3035" r="95847">
                        <a14:foregroundMark x1="22524" y1="7531" x2="22524" y2="7531"/>
                        <a14:foregroundMark x1="20607" y1="8368" x2="20607" y2="8368"/>
                        <a14:foregroundMark x1="42652" y1="8368" x2="42652" y2="8368"/>
                        <a14:foregroundMark x1="43291" y1="5021" x2="43291" y2="5021"/>
                        <a14:foregroundMark x1="27157" y1="4603" x2="27157" y2="4603"/>
                        <a14:foregroundMark x1="44569" y1="2301" x2="44569" y2="2301"/>
                        <a14:foregroundMark x1="21885" y1="26360" x2="21885" y2="26360"/>
                        <a14:foregroundMark x1="88658" y1="64854" x2="88658" y2="64854"/>
                        <a14:foregroundMark x1="90256" y1="79916" x2="90256" y2="79916"/>
                        <a14:foregroundMark x1="92173" y1="75314" x2="92173" y2="75314"/>
                        <a14:foregroundMark x1="10224" y1="77824" x2="10224" y2="77824"/>
                        <a14:foregroundMark x1="4633" y1="86402" x2="4633" y2="86402"/>
                        <a14:foregroundMark x1="55431" y1="8368" x2="55431" y2="8368"/>
                        <a14:foregroundMark x1="21885" y1="26569" x2="21885" y2="26569"/>
                        <a14:foregroundMark x1="55751" y1="86402" x2="56070" y2="86402"/>
                        <a14:foregroundMark x1="61981" y1="90167" x2="61981" y2="90167"/>
                        <a14:foregroundMark x1="74121" y1="92469" x2="74121" y2="92469"/>
                        <a14:foregroundMark x1="76997" y1="93515" x2="76997" y2="93515"/>
                        <a14:foregroundMark x1="83387" y1="94770" x2="83387" y2="94770"/>
                        <a14:foregroundMark x1="96006" y1="93096" x2="96006" y2="93096"/>
                        <a14:foregroundMark x1="4952" y1="94351" x2="4952" y2="94351"/>
                        <a14:foregroundMark x1="21725" y1="22803" x2="21725" y2="22803"/>
                        <a14:foregroundMark x1="22204" y1="23222" x2="23003" y2="23640"/>
                        <a14:foregroundMark x1="17412" y1="14017" x2="19714" y2="19442"/>
                        <a14:foregroundMark x1="30133" y1="5152" x2="25175" y2="4430"/>
                        <a14:foregroundMark x1="22270" y1="5499" x2="17891" y2="10251"/>
                        <a14:foregroundMark x1="18092" y1="13480" x2="18530" y2="20502"/>
                        <a14:foregroundMark x1="17891" y1="10251" x2="18023" y2="12374"/>
                        <a14:foregroundMark x1="18945" y1="21024" x2="17441" y2="13311"/>
                        <a14:foregroundMark x1="19047" y1="21548" x2="19006" y2="21339"/>
                        <a14:foregroundMark x1="19092" y1="21779" x2="19047" y2="21548"/>
                        <a14:foregroundMark x1="17331" y1="12195" x2="18371" y2="10251"/>
                        <a14:foregroundMark x1="22843" y1="4812" x2="29393" y2="4812"/>
                        <a14:foregroundMark x1="29393" y1="4812" x2="31310" y2="6695"/>
                        <a14:foregroundMark x1="26837" y1="5021" x2="22843" y2="5649"/>
                        <a14:foregroundMark x1="17732" y1="18619" x2="18903" y2="21111"/>
                        <a14:foregroundMark x1="4313" y1="91632" x2="4313" y2="91632"/>
                        <a14:foregroundMark x1="3035" y1="94142" x2="3035" y2="94142"/>
                        <a14:backgroundMark x1="19169" y1="22385" x2="19169" y2="22385"/>
                        <a14:backgroundMark x1="52077" y1="85565" x2="52077" y2="85565"/>
                        <a14:backgroundMark x1="26997" y1="87029" x2="26997" y2="87029"/>
                        <a14:backgroundMark x1="13738" y1="92678" x2="13738" y2="92678"/>
                        <a14:backgroundMark x1="5272" y1="90167" x2="5272" y2="90167"/>
                        <a14:backgroundMark x1="73642" y1="84519" x2="73642" y2="84519"/>
                        <a14:backgroundMark x1="19968" y1="22594" x2="19968" y2="22594"/>
                        <a14:backgroundMark x1="19329" y1="22385" x2="19329" y2="22385"/>
                        <a14:backgroundMark x1="19329" y1="22385" x2="20128" y2="23640"/>
                        <a14:backgroundMark x1="19010" y1="21967" x2="19968" y2="21757"/>
                        <a14:backgroundMark x1="17093" y1="12134" x2="16933" y2="13180"/>
                        <a14:backgroundMark x1="23642" y1="628" x2="23642" y2="1557"/>
                        <a14:backgroundMark x1="22338" y1="4687" x2="21885" y2="4812"/>
                        <a14:backgroundMark x1="19329" y1="21548" x2="19329" y2="21548"/>
                        <a14:backgroundMark x1="18690" y1="21548" x2="18850" y2="21548"/>
                        <a14:backgroundMark x1="41374" y1="19247" x2="41374" y2="19247"/>
                        <a14:backgroundMark x1="35783" y1="16736" x2="35783" y2="16736"/>
                        <a14:backgroundMark x1="71725" y1="86402" x2="71725" y2="86402"/>
                        <a14:backgroundMark x1="27636" y1="92678" x2="27636" y2="92678"/>
                        <a14:backgroundMark x1="8147" y1="93305" x2="8147" y2="93305"/>
                      </a14:backgroundRemoval>
                    </a14:imgEffect>
                  </a14:imgLayer>
                </a14:imgProps>
              </a:ext>
            </a:extLst>
          </a:blip>
          <a:stretch>
            <a:fillRect/>
          </a:stretch>
        </p:blipFill>
        <p:spPr>
          <a:xfrm>
            <a:off x="1524000" y="43121"/>
            <a:ext cx="8924925" cy="6814879"/>
          </a:xfrm>
          <a:prstGeom prst="rect">
            <a:avLst/>
          </a:prstGeom>
        </p:spPr>
      </p:pic>
      <p:sp>
        <p:nvSpPr>
          <p:cNvPr id="2" name="Title 1">
            <a:extLst>
              <a:ext uri="{FF2B5EF4-FFF2-40B4-BE49-F238E27FC236}">
                <a16:creationId xmlns:a16="http://schemas.microsoft.com/office/drawing/2014/main" id="{7585F793-3288-8263-977A-9896500D09D2}"/>
              </a:ext>
            </a:extLst>
          </p:cNvPr>
          <p:cNvSpPr>
            <a:spLocks noGrp="1"/>
          </p:cNvSpPr>
          <p:nvPr>
            <p:ph type="ctrTitle"/>
          </p:nvPr>
        </p:nvSpPr>
        <p:spPr>
          <a:xfrm>
            <a:off x="2966574" y="2243764"/>
            <a:ext cx="6039775" cy="2190649"/>
          </a:xfrm>
        </p:spPr>
        <p:txBody>
          <a:bodyPr/>
          <a:lstStyle/>
          <a:p>
            <a:r>
              <a:rPr lang="en-US" sz="4800" dirty="0">
                <a:latin typeface="Georgia Pro" panose="02040502050405020303" pitchFamily="18" charset="0"/>
              </a:rPr>
              <a:t>Congratulations!</a:t>
            </a:r>
            <a:br>
              <a:rPr lang="en-US" sz="4800" dirty="0">
                <a:latin typeface="Georgia Pro" panose="02040502050405020303" pitchFamily="18" charset="0"/>
              </a:rPr>
            </a:br>
            <a:r>
              <a:rPr lang="en-US" sz="2800" dirty="0">
                <a:latin typeface="Georgia Pro" panose="02040502050405020303" pitchFamily="18" charset="0"/>
              </a:rPr>
              <a:t>You have completed Childcare 1</a:t>
            </a:r>
            <a:endParaRPr lang="en-US" dirty="0">
              <a:latin typeface="Georgia Pro" panose="02040502050405020303" pitchFamily="18" charset="0"/>
            </a:endParaRPr>
          </a:p>
        </p:txBody>
      </p:sp>
    </p:spTree>
    <p:extLst>
      <p:ext uri="{BB962C8B-B14F-4D97-AF65-F5344CB8AC3E}">
        <p14:creationId xmlns:p14="http://schemas.microsoft.com/office/powerpoint/2010/main" val="3000794299"/>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p:txBody>
          <a:bodyPr/>
          <a:lstStyle/>
          <a:p>
            <a:r>
              <a:rPr lang="en-US" dirty="0">
                <a:latin typeface="Georgia" panose="02040502050405020303" pitchFamily="18" charset="0"/>
              </a:rPr>
              <a:t>What you have done…</a:t>
            </a:r>
          </a:p>
        </p:txBody>
      </p:sp>
      <p:sp>
        <p:nvSpPr>
          <p:cNvPr id="21" name="TextBox 20">
            <a:extLst>
              <a:ext uri="{FF2B5EF4-FFF2-40B4-BE49-F238E27FC236}">
                <a16:creationId xmlns:a16="http://schemas.microsoft.com/office/drawing/2014/main" id="{74CBCA05-EC29-0A00-21DE-7FC450719E09}"/>
              </a:ext>
            </a:extLst>
          </p:cNvPr>
          <p:cNvSpPr txBox="1"/>
          <p:nvPr/>
        </p:nvSpPr>
        <p:spPr>
          <a:xfrm>
            <a:off x="957943" y="1894114"/>
            <a:ext cx="10920379" cy="353943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Completed 30 hours of training through BKC</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Verdana" panose="020B0604030504040204" pitchFamily="34" charset="0"/>
                <a:ea typeface="Verdana" panose="020B0604030504040204" pitchFamily="34" charset="0"/>
              </a:rPr>
              <a:t>Received your Adult &amp; Pediatric First Aid/CPR/AED Training through American Red Cross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Verdana" panose="020B0604030504040204" pitchFamily="34" charset="0"/>
                <a:ea typeface="Verdana" panose="020B0604030504040204" pitchFamily="34" charset="0"/>
              </a:rPr>
              <a:t>Learned how to communicate with parents, prevent accidents, report incidents, and treat common illnesses and injuries.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43588823"/>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p:txBody>
          <a:bodyPr/>
          <a:lstStyle/>
          <a:p>
            <a:r>
              <a:rPr lang="en-US" dirty="0">
                <a:latin typeface="Georgia" panose="02040502050405020303" pitchFamily="18" charset="0"/>
              </a:rPr>
              <a:t>What happens next?</a:t>
            </a:r>
          </a:p>
        </p:txBody>
      </p:sp>
      <p:sp>
        <p:nvSpPr>
          <p:cNvPr id="21" name="TextBox 20">
            <a:extLst>
              <a:ext uri="{FF2B5EF4-FFF2-40B4-BE49-F238E27FC236}">
                <a16:creationId xmlns:a16="http://schemas.microsoft.com/office/drawing/2014/main" id="{74CBCA05-EC29-0A00-21DE-7FC450719E09}"/>
              </a:ext>
            </a:extLst>
          </p:cNvPr>
          <p:cNvSpPr txBox="1"/>
          <p:nvPr/>
        </p:nvSpPr>
        <p:spPr>
          <a:xfrm>
            <a:off x="957943" y="1894114"/>
            <a:ext cx="10920379" cy="353943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Verdana" panose="020B0604030504040204" pitchFamily="34" charset="0"/>
                <a:ea typeface="Verdana" panose="020B0604030504040204" pitchFamily="34" charset="0"/>
              </a:rPr>
              <a:t>Childcare 2</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Verdana" panose="020B0604030504040204" pitchFamily="34" charset="0"/>
                <a:ea typeface="Verdana" panose="020B0604030504040204" pitchFamily="34" charset="0"/>
              </a:rPr>
              <a:t>If your goal is to get your CDA, </a:t>
            </a:r>
            <a:r>
              <a:rPr lang="en-US" sz="3200" dirty="0">
                <a:solidFill>
                  <a:prstClr val="black"/>
                </a:solidFill>
                <a:latin typeface="Verdana" panose="020B0604030504040204" pitchFamily="34" charset="0"/>
                <a:ea typeface="Verdana" panose="020B0604030504040204" pitchFamily="34" charset="0"/>
                <a:hlinkClick r:id="rId4"/>
              </a:rPr>
              <a:t>Better Kid Care can help!</a:t>
            </a:r>
            <a:r>
              <a:rPr lang="en-US" sz="3200" dirty="0">
                <a:solidFill>
                  <a:prstClr val="black"/>
                </a:solidFill>
                <a:latin typeface="Verdana" panose="020B0604030504040204" pitchFamily="34" charset="0"/>
                <a:ea typeface="Verdana" panose="020B0604030504040204" pitchFamily="34" charset="0"/>
              </a:rPr>
              <a:t> </a:t>
            </a:r>
          </a:p>
          <a:p>
            <a:pPr marL="914400" lvl="1" indent="-457200">
              <a:buFont typeface="Arial" panose="020B0604020202020204" pitchFamily="34" charset="0"/>
              <a:buChar char="•"/>
              <a:defRPr/>
            </a:pPr>
            <a:r>
              <a:rPr lang="en-US" sz="3200" dirty="0">
                <a:solidFill>
                  <a:prstClr val="black"/>
                </a:solidFill>
                <a:latin typeface="Verdana" panose="020B0604030504040204" pitchFamily="34" charset="0"/>
                <a:ea typeface="Verdana" panose="020B0604030504040204" pitchFamily="34" charset="0"/>
              </a:rPr>
              <a:t>As a reminder, CCDA does not pay for these courses or anything CDA related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1573321694"/>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p:txBody>
          <a:bodyPr/>
          <a:lstStyle/>
          <a:p>
            <a:r>
              <a:rPr lang="en-US" dirty="0">
                <a:latin typeface="Georgia" panose="02040502050405020303" pitchFamily="18" charset="0"/>
              </a:rPr>
              <a:t>Agenda</a:t>
            </a:r>
          </a:p>
        </p:txBody>
      </p:sp>
      <p:sp>
        <p:nvSpPr>
          <p:cNvPr id="21" name="TextBox 20">
            <a:extLst>
              <a:ext uri="{FF2B5EF4-FFF2-40B4-BE49-F238E27FC236}">
                <a16:creationId xmlns:a16="http://schemas.microsoft.com/office/drawing/2014/main" id="{74CBCA05-EC29-0A00-21DE-7FC450719E09}"/>
              </a:ext>
            </a:extLst>
          </p:cNvPr>
          <p:cNvSpPr txBox="1"/>
          <p:nvPr/>
        </p:nvSpPr>
        <p:spPr>
          <a:xfrm>
            <a:off x="1360714" y="2151727"/>
            <a:ext cx="7077194" cy="1569660"/>
          </a:xfrm>
          <a:prstGeom prst="rect">
            <a:avLst/>
          </a:prstGeom>
          <a:noFill/>
        </p:spPr>
        <p:txBody>
          <a:bodyPr wrap="none" rtlCol="0">
            <a:spAutoFit/>
          </a:bodyPr>
          <a:lstStyle/>
          <a:p>
            <a:pPr marL="457200" indent="-457200">
              <a:buFont typeface="Arial" panose="020B0604020202020204" pitchFamily="34" charset="0"/>
              <a:buChar char="•"/>
            </a:pPr>
            <a:r>
              <a:rPr lang="en-US" sz="3200" dirty="0">
                <a:latin typeface="Verdana" panose="020B0604030504040204" pitchFamily="34" charset="0"/>
                <a:ea typeface="Verdana" panose="020B0604030504040204" pitchFamily="34" charset="0"/>
              </a:rPr>
              <a:t>Important People</a:t>
            </a:r>
          </a:p>
          <a:p>
            <a:pPr marL="457200" indent="-457200">
              <a:buFont typeface="Arial" panose="020B0604020202020204" pitchFamily="34" charset="0"/>
              <a:buChar char="•"/>
            </a:pPr>
            <a:r>
              <a:rPr lang="en-US" sz="3200" dirty="0">
                <a:latin typeface="Verdana" panose="020B0604030504040204" pitchFamily="34" charset="0"/>
                <a:ea typeface="Verdana" panose="020B0604030504040204" pitchFamily="34" charset="0"/>
              </a:rPr>
              <a:t>Requirements to pass the class</a:t>
            </a:r>
          </a:p>
          <a:p>
            <a:pPr marL="457200" indent="-457200">
              <a:buFont typeface="Arial" panose="020B0604020202020204" pitchFamily="34" charset="0"/>
              <a:buChar char="•"/>
            </a:pPr>
            <a:r>
              <a:rPr lang="en-US" sz="3200" dirty="0">
                <a:latin typeface="Verdana" panose="020B0604030504040204" pitchFamily="34" charset="0"/>
                <a:ea typeface="Verdana" panose="020B0604030504040204" pitchFamily="34" charset="0"/>
              </a:rPr>
              <a:t>Class Overview</a:t>
            </a:r>
          </a:p>
        </p:txBody>
      </p:sp>
    </p:spTree>
    <p:extLst>
      <p:ext uri="{BB962C8B-B14F-4D97-AF65-F5344CB8AC3E}">
        <p14:creationId xmlns:p14="http://schemas.microsoft.com/office/powerpoint/2010/main" val="4080144397"/>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p:txBody>
          <a:bodyPr/>
          <a:lstStyle/>
          <a:p>
            <a:r>
              <a:rPr lang="en-US" dirty="0">
                <a:latin typeface="Georgia" panose="02040502050405020303" pitchFamily="18" charset="0"/>
              </a:rPr>
              <a:t>Class Details</a:t>
            </a:r>
          </a:p>
        </p:txBody>
      </p:sp>
      <p:sp>
        <p:nvSpPr>
          <p:cNvPr id="21" name="TextBox 20">
            <a:extLst>
              <a:ext uri="{FF2B5EF4-FFF2-40B4-BE49-F238E27FC236}">
                <a16:creationId xmlns:a16="http://schemas.microsoft.com/office/drawing/2014/main" id="{74CBCA05-EC29-0A00-21DE-7FC450719E09}"/>
              </a:ext>
            </a:extLst>
          </p:cNvPr>
          <p:cNvSpPr txBox="1"/>
          <p:nvPr/>
        </p:nvSpPr>
        <p:spPr>
          <a:xfrm>
            <a:off x="957943" y="1894114"/>
            <a:ext cx="563647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ro" panose="020B0604030504040204" pitchFamily="34" charset="0"/>
                <a:ea typeface="+mn-ea"/>
                <a:cs typeface="+mn-cs"/>
              </a:rPr>
              <a:t>Mondays and Wednesdays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07:30pm – </a:t>
            </a:r>
            <a:r>
              <a:rPr lang="en-US" sz="3200" dirty="0">
                <a:solidFill>
                  <a:prstClr val="black"/>
                </a:solidFill>
                <a:latin typeface="Verdana" panose="020B0604030504040204" pitchFamily="34" charset="0"/>
                <a:ea typeface="Verdana" panose="020B0604030504040204" pitchFamily="34" charset="0"/>
              </a:rPr>
              <a:t>09</a:t>
            </a: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:30pm</a:t>
            </a:r>
          </a:p>
        </p:txBody>
      </p:sp>
    </p:spTree>
    <p:extLst>
      <p:ext uri="{BB962C8B-B14F-4D97-AF65-F5344CB8AC3E}">
        <p14:creationId xmlns:p14="http://schemas.microsoft.com/office/powerpoint/2010/main" val="579772432"/>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a:xfrm>
            <a:off x="624840" y="0"/>
            <a:ext cx="10972800" cy="1143000"/>
          </a:xfrm>
        </p:spPr>
        <p:txBody>
          <a:bodyPr/>
          <a:lstStyle/>
          <a:p>
            <a:r>
              <a:rPr lang="en-US" sz="4000" dirty="0">
                <a:latin typeface="Georgia" panose="02040502050405020303" pitchFamily="18" charset="0"/>
              </a:rPr>
              <a:t>Required Trainings for Infants/Toddlers</a:t>
            </a:r>
          </a:p>
        </p:txBody>
      </p:sp>
      <p:graphicFrame>
        <p:nvGraphicFramePr>
          <p:cNvPr id="3" name="Table 2">
            <a:extLst>
              <a:ext uri="{FF2B5EF4-FFF2-40B4-BE49-F238E27FC236}">
                <a16:creationId xmlns:a16="http://schemas.microsoft.com/office/drawing/2014/main" id="{15EE6BF9-4FE5-6E31-8C29-65B2A3B81740}"/>
              </a:ext>
            </a:extLst>
          </p:cNvPr>
          <p:cNvGraphicFramePr>
            <a:graphicFrameLocks noGrp="1"/>
          </p:cNvGraphicFramePr>
          <p:nvPr>
            <p:extLst>
              <p:ext uri="{D42A27DB-BD31-4B8C-83A1-F6EECF244321}">
                <p14:modId xmlns:p14="http://schemas.microsoft.com/office/powerpoint/2010/main" val="1633383404"/>
              </p:ext>
            </p:extLst>
          </p:nvPr>
        </p:nvGraphicFramePr>
        <p:xfrm>
          <a:off x="624840" y="978334"/>
          <a:ext cx="11125200" cy="4529225"/>
        </p:xfrm>
        <a:graphic>
          <a:graphicData uri="http://schemas.openxmlformats.org/drawingml/2006/table">
            <a:tbl>
              <a:tblPr firstRow="1" firstCol="1" bandRow="1">
                <a:tableStyleId>{5C22544A-7EE6-4342-B048-85BDC9FD1C3A}</a:tableStyleId>
              </a:tblPr>
              <a:tblGrid>
                <a:gridCol w="5562600">
                  <a:extLst>
                    <a:ext uri="{9D8B030D-6E8A-4147-A177-3AD203B41FA5}">
                      <a16:colId xmlns:a16="http://schemas.microsoft.com/office/drawing/2014/main" val="903450132"/>
                    </a:ext>
                  </a:extLst>
                </a:gridCol>
                <a:gridCol w="5562600">
                  <a:extLst>
                    <a:ext uri="{9D8B030D-6E8A-4147-A177-3AD203B41FA5}">
                      <a16:colId xmlns:a16="http://schemas.microsoft.com/office/drawing/2014/main" val="415009708"/>
                    </a:ext>
                  </a:extLst>
                </a:gridCol>
              </a:tblGrid>
              <a:tr h="495845">
                <a:tc>
                  <a:txBody>
                    <a:bodyPr/>
                    <a:lstStyle/>
                    <a:p>
                      <a:pPr marL="0" marR="0" algn="ctr">
                        <a:lnSpc>
                          <a:spcPct val="107000"/>
                        </a:lnSpc>
                        <a:spcBef>
                          <a:spcPts val="0"/>
                        </a:spcBef>
                        <a:spcAft>
                          <a:spcPts val="0"/>
                        </a:spcAft>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Creating Special Moments with Infants and Toddlers</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Infant-Toddler Care: Learning through Play</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92452509"/>
                  </a:ext>
                </a:extLst>
              </a:tr>
              <a:tr h="506457">
                <a:tc>
                  <a:txBody>
                    <a:bodyPr/>
                    <a:lstStyle/>
                    <a:p>
                      <a:pPr marL="0" marR="0" algn="ctr">
                        <a:lnSpc>
                          <a:spcPct val="107000"/>
                        </a:lnSpc>
                        <a:spcBef>
                          <a:spcPts val="0"/>
                        </a:spcBef>
                        <a:spcAft>
                          <a:spcPts val="0"/>
                        </a:spcAft>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Early Intervention (EI): An Introduction</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Infant-Toddler Care: Partnerships with Families</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586406627"/>
                  </a:ext>
                </a:extLst>
              </a:tr>
              <a:tr h="506457">
                <a:tc>
                  <a:txBody>
                    <a:bodyPr/>
                    <a:lstStyle/>
                    <a:p>
                      <a:pPr marL="0" marR="0" algn="ctr">
                        <a:lnSpc>
                          <a:spcPct val="107000"/>
                        </a:lnSpc>
                        <a:spcBef>
                          <a:spcPts val="0"/>
                        </a:spcBef>
                        <a:spcAft>
                          <a:spcPts val="0"/>
                        </a:spcAft>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Early Intervention: Support Infants and Toddlers</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Infant-Toddler Care: Physical and Cognitive Development</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408271875"/>
                  </a:ext>
                </a:extLst>
              </a:tr>
              <a:tr h="506457">
                <a:tc>
                  <a:txBody>
                    <a:bodyPr/>
                    <a:lstStyle/>
                    <a:p>
                      <a:pPr marL="0" marR="0" algn="ctr">
                        <a:lnSpc>
                          <a:spcPct val="107000"/>
                        </a:lnSpc>
                        <a:spcBef>
                          <a:spcPts val="0"/>
                        </a:spcBef>
                        <a:spcAft>
                          <a:spcPts val="0"/>
                        </a:spcAft>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How to Work with Active Children</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Infant-Toddler Care: Sensitive, Nurturing Professionals Needed</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284239759"/>
                  </a:ext>
                </a:extLst>
              </a:tr>
              <a:tr h="506457">
                <a:tc>
                  <a:txBody>
                    <a:bodyPr/>
                    <a:lstStyle/>
                    <a:p>
                      <a:pPr marL="0" marR="0" algn="ctr">
                        <a:lnSpc>
                          <a:spcPct val="107000"/>
                        </a:lnSpc>
                        <a:spcBef>
                          <a:spcPts val="0"/>
                        </a:spcBef>
                        <a:spcAft>
                          <a:spcPts val="0"/>
                        </a:spcAft>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Infant-Toddler Care: Daily Routines</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Rock Solid: Building Positive Relationships, Birth – 3 years, Part 2</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869435485"/>
                  </a:ext>
                </a:extLst>
              </a:tr>
              <a:tr h="506457">
                <a:tc>
                  <a:txBody>
                    <a:bodyPr/>
                    <a:lstStyle/>
                    <a:p>
                      <a:pPr marL="0" marR="0" algn="ctr">
                        <a:lnSpc>
                          <a:spcPct val="107000"/>
                        </a:lnSpc>
                        <a:spcBef>
                          <a:spcPts val="0"/>
                        </a:spcBef>
                        <a:spcAft>
                          <a:spcPts val="0"/>
                        </a:spcAft>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Infant-Toddler Care: Emotional and Social Development</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Rock Solid: Enhancing Emotional Literacy: Birth – Age Three</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254563534"/>
                  </a:ext>
                </a:extLst>
              </a:tr>
              <a:tr h="506457">
                <a:tc>
                  <a:txBody>
                    <a:bodyPr/>
                    <a:lstStyle/>
                    <a:p>
                      <a:pPr marL="0" marR="0" algn="ctr">
                        <a:lnSpc>
                          <a:spcPct val="107000"/>
                        </a:lnSpc>
                        <a:spcBef>
                          <a:spcPts val="0"/>
                        </a:spcBef>
                        <a:spcAft>
                          <a:spcPts val="0"/>
                        </a:spcAft>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Infant-Toddler Care: Guiding Behavior</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Taking Steps to Healthy Success: Breastfeeding Support</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4181169987"/>
                  </a:ext>
                </a:extLst>
              </a:tr>
              <a:tr h="495845">
                <a:tc>
                  <a:txBody>
                    <a:bodyPr/>
                    <a:lstStyle/>
                    <a:p>
                      <a:pPr marL="0" marR="0" algn="ctr">
                        <a:lnSpc>
                          <a:spcPct val="107000"/>
                        </a:lnSpc>
                        <a:spcBef>
                          <a:spcPts val="0"/>
                        </a:spcBef>
                        <a:spcAft>
                          <a:spcPts val="0"/>
                        </a:spcAft>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Infant-Toddler Care: Language and Literacy</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07000"/>
                        </a:lnSpc>
                        <a:spcBef>
                          <a:spcPts val="0"/>
                        </a:spcBef>
                        <a:spcAft>
                          <a:spcPts val="0"/>
                        </a:spcAft>
                      </a:pPr>
                      <a:r>
                        <a:rPr lang="en-US" sz="1600" b="0" dirty="0">
                          <a:effectLst/>
                          <a:latin typeface="Verdana Pro" panose="020B0604030504040204" pitchFamily="34" charset="0"/>
                          <a:ea typeface="Calibri" panose="020F0502020204030204" pitchFamily="34" charset="0"/>
                          <a:cs typeface="Times New Roman" panose="02020603050405020304" pitchFamily="18" charset="0"/>
                        </a:rPr>
                        <a:t>Transition Plans, Practices, and Approaches: Pathways to Success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996580071"/>
                  </a:ext>
                </a:extLst>
              </a:tr>
              <a:tr h="495845">
                <a:tc>
                  <a:txBody>
                    <a:bodyPr/>
                    <a:lstStyle/>
                    <a:p>
                      <a:pPr marL="0" marR="0" algn="ctr">
                        <a:lnSpc>
                          <a:spcPct val="107000"/>
                        </a:lnSpc>
                        <a:spcBef>
                          <a:spcPts val="0"/>
                        </a:spcBef>
                        <a:spcAft>
                          <a:spcPts val="0"/>
                        </a:spcAft>
                      </a:pP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600" b="0" dirty="0">
                          <a:effectLst/>
                          <a:latin typeface="Verdana Pro" panose="020B0604030504040204" pitchFamily="34" charset="0"/>
                          <a:ea typeface="Calibri" panose="020F0502020204030204" pitchFamily="34" charset="0"/>
                          <a:cs typeface="Times New Roman" panose="02020603050405020304" pitchFamily="18" charset="0"/>
                        </a:rPr>
                        <a:t>Understanding Toddlers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625891832"/>
                  </a:ext>
                </a:extLst>
              </a:tr>
            </a:tbl>
          </a:graphicData>
        </a:graphic>
      </p:graphicFrame>
    </p:spTree>
    <p:extLst>
      <p:ext uri="{BB962C8B-B14F-4D97-AF65-F5344CB8AC3E}">
        <p14:creationId xmlns:p14="http://schemas.microsoft.com/office/powerpoint/2010/main" val="1397784373"/>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a:xfrm>
            <a:off x="609600" y="0"/>
            <a:ext cx="10972800" cy="1143000"/>
          </a:xfrm>
        </p:spPr>
        <p:txBody>
          <a:bodyPr/>
          <a:lstStyle/>
          <a:p>
            <a:r>
              <a:rPr lang="en-US" sz="4000" dirty="0">
                <a:latin typeface="Georgia" panose="02040502050405020303" pitchFamily="18" charset="0"/>
              </a:rPr>
              <a:t>Required Trainings for Preschoolers</a:t>
            </a:r>
          </a:p>
        </p:txBody>
      </p:sp>
      <p:pic>
        <p:nvPicPr>
          <p:cNvPr id="17" name="Content Placeholder 16">
            <a:extLst>
              <a:ext uri="{FF2B5EF4-FFF2-40B4-BE49-F238E27FC236}">
                <a16:creationId xmlns:a16="http://schemas.microsoft.com/office/drawing/2014/main" id="{C8D3326A-8C0A-9B29-24C9-332C0EA91E3B}"/>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p:blipFill>
        <p:spPr>
          <a:xfrm>
            <a:off x="180162" y="5528165"/>
            <a:ext cx="1602918" cy="1107544"/>
          </a:xfrm>
        </p:spPr>
      </p:pic>
      <p:graphicFrame>
        <p:nvGraphicFramePr>
          <p:cNvPr id="4" name="Table 3">
            <a:extLst>
              <a:ext uri="{FF2B5EF4-FFF2-40B4-BE49-F238E27FC236}">
                <a16:creationId xmlns:a16="http://schemas.microsoft.com/office/drawing/2014/main" id="{6139FC32-312B-6395-A6F1-5992BB0DF75A}"/>
              </a:ext>
            </a:extLst>
          </p:cNvPr>
          <p:cNvGraphicFramePr>
            <a:graphicFrameLocks noGrp="1"/>
          </p:cNvGraphicFramePr>
          <p:nvPr>
            <p:extLst>
              <p:ext uri="{D42A27DB-BD31-4B8C-83A1-F6EECF244321}">
                <p14:modId xmlns:p14="http://schemas.microsoft.com/office/powerpoint/2010/main" val="483552629"/>
              </p:ext>
            </p:extLst>
          </p:nvPr>
        </p:nvGraphicFramePr>
        <p:xfrm>
          <a:off x="609600" y="1063372"/>
          <a:ext cx="11125200" cy="4532173"/>
        </p:xfrm>
        <a:graphic>
          <a:graphicData uri="http://schemas.openxmlformats.org/drawingml/2006/table">
            <a:tbl>
              <a:tblPr firstRow="1" firstCol="1" bandRow="1">
                <a:tableStyleId>{5C22544A-7EE6-4342-B048-85BDC9FD1C3A}</a:tableStyleId>
              </a:tblPr>
              <a:tblGrid>
                <a:gridCol w="5562600">
                  <a:extLst>
                    <a:ext uri="{9D8B030D-6E8A-4147-A177-3AD203B41FA5}">
                      <a16:colId xmlns:a16="http://schemas.microsoft.com/office/drawing/2014/main" val="903450132"/>
                    </a:ext>
                  </a:extLst>
                </a:gridCol>
                <a:gridCol w="5562600">
                  <a:extLst>
                    <a:ext uri="{9D8B030D-6E8A-4147-A177-3AD203B41FA5}">
                      <a16:colId xmlns:a16="http://schemas.microsoft.com/office/drawing/2014/main" val="415009708"/>
                    </a:ext>
                  </a:extLst>
                </a:gridCol>
              </a:tblGrid>
              <a:tr h="495845">
                <a:tc>
                  <a:txBody>
                    <a:bodyPr/>
                    <a:lstStyle/>
                    <a:p>
                      <a:pPr marL="0" marR="0" algn="ctr">
                        <a:lnSpc>
                          <a:spcPct val="107000"/>
                        </a:lnSpc>
                        <a:spcBef>
                          <a:spcPts val="0"/>
                        </a:spcBef>
                        <a:spcAft>
                          <a:spcPts val="0"/>
                        </a:spcAft>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Adverse Childhood Experiences: Building Resilience</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07000"/>
                        </a:lnSpc>
                        <a:spcBef>
                          <a:spcPts val="0"/>
                        </a:spcBef>
                        <a:spcAft>
                          <a:spcPts val="0"/>
                        </a:spcAft>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Preschool Foundations: Effective Partnerships with Families</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92452509"/>
                  </a:ext>
                </a:extLst>
              </a:tr>
              <a:tr h="506457">
                <a:tc>
                  <a:txBody>
                    <a:bodyPr/>
                    <a:lstStyle/>
                    <a:p>
                      <a:pPr marL="0" marR="0" algn="ctr">
                        <a:lnSpc>
                          <a:spcPct val="107000"/>
                        </a:lnSpc>
                        <a:spcBef>
                          <a:spcPts val="0"/>
                        </a:spcBef>
                        <a:spcAft>
                          <a:spcPts val="0"/>
                        </a:spcAft>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Community-Based Services: Connect Families</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07000"/>
                        </a:lnSpc>
                        <a:spcBef>
                          <a:spcPts val="0"/>
                        </a:spcBef>
                        <a:spcAft>
                          <a:spcPts val="0"/>
                        </a:spcAft>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Preschool Foundations: Nurture Interactions and Guide Behavior </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586406627"/>
                  </a:ext>
                </a:extLst>
              </a:tr>
              <a:tr h="506457">
                <a:tc>
                  <a:txBody>
                    <a:bodyPr/>
                    <a:lstStyle/>
                    <a:p>
                      <a:pPr marL="0" marR="0" algn="ctr">
                        <a:lnSpc>
                          <a:spcPct val="107000"/>
                        </a:lnSpc>
                        <a:spcBef>
                          <a:spcPts val="0"/>
                        </a:spcBef>
                        <a:spcAft>
                          <a:spcPts val="0"/>
                        </a:spcAft>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Cultural Understanding: Building Solid Foundations</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07000"/>
                        </a:lnSpc>
                        <a:spcBef>
                          <a:spcPts val="0"/>
                        </a:spcBef>
                        <a:spcAft>
                          <a:spcPts val="0"/>
                        </a:spcAft>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Preschool Foundations: Observe, Document, and Assess</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408271875"/>
                  </a:ext>
                </a:extLst>
              </a:tr>
              <a:tr h="506457">
                <a:tc>
                  <a:txBody>
                    <a:bodyPr/>
                    <a:lstStyle/>
                    <a:p>
                      <a:pPr marL="0" marR="0" algn="ctr">
                        <a:lnSpc>
                          <a:spcPct val="107000"/>
                        </a:lnSpc>
                        <a:spcBef>
                          <a:spcPts val="0"/>
                        </a:spcBef>
                        <a:spcAft>
                          <a:spcPts val="0"/>
                        </a:spcAft>
                      </a:pPr>
                      <a:r>
                        <a:rPr lang="en-US" sz="1600" b="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Easy Ways to Boost Children's Brain Power</a:t>
                      </a:r>
                      <a:endParaRPr lang="en-US" sz="1600" b="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07000"/>
                        </a:lnSpc>
                        <a:spcBef>
                          <a:spcPts val="0"/>
                        </a:spcBef>
                        <a:spcAft>
                          <a:spcPts val="0"/>
                        </a:spcAft>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Preschool Foundations: Understand Physical and Cognitive Development</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284239759"/>
                  </a:ext>
                </a:extLst>
              </a:tr>
              <a:tr h="506457">
                <a:tc>
                  <a:txBody>
                    <a:bodyPr/>
                    <a:lstStyle/>
                    <a:p>
                      <a:pPr marL="0" marR="0" algn="ctr">
                        <a:lnSpc>
                          <a:spcPct val="107000"/>
                        </a:lnSpc>
                        <a:spcBef>
                          <a:spcPts val="0"/>
                        </a:spcBef>
                        <a:spcAft>
                          <a:spcPts val="0"/>
                        </a:spcAft>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Effective Practices to Promote Healthy Eating in ECE</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07000"/>
                        </a:lnSpc>
                        <a:spcBef>
                          <a:spcPts val="0"/>
                        </a:spcBef>
                        <a:spcAft>
                          <a:spcPts val="0"/>
                        </a:spcAft>
                      </a:pPr>
                      <a:r>
                        <a:rPr lang="en-US" sz="1600" b="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Problem-Solving Approaches to Use Everyday</a:t>
                      </a:r>
                      <a:endParaRPr lang="en-US" sz="1600" b="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869435485"/>
                  </a:ext>
                </a:extLst>
              </a:tr>
              <a:tr h="506457">
                <a:tc>
                  <a:txBody>
                    <a:bodyPr/>
                    <a:lstStyle/>
                    <a:p>
                      <a:pPr marL="0" marR="0" algn="ctr">
                        <a:lnSpc>
                          <a:spcPct val="107000"/>
                        </a:lnSpc>
                        <a:spcBef>
                          <a:spcPts val="0"/>
                        </a:spcBef>
                        <a:spcAft>
                          <a:spcPts val="0"/>
                        </a:spcAft>
                      </a:pPr>
                      <a:r>
                        <a:rPr lang="en-US" sz="1600" b="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Engage Families and Build Relationships</a:t>
                      </a:r>
                      <a:endParaRPr lang="en-US" sz="1600" b="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07000"/>
                        </a:lnSpc>
                        <a:spcBef>
                          <a:spcPts val="0"/>
                        </a:spcBef>
                        <a:spcAft>
                          <a:spcPts val="0"/>
                        </a:spcAft>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Rock Solid: Enhancing Emotional Literacy: Birth – Age Three</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254563534"/>
                  </a:ext>
                </a:extLst>
              </a:tr>
              <a:tr h="506457">
                <a:tc>
                  <a:txBody>
                    <a:bodyPr/>
                    <a:lstStyle/>
                    <a:p>
                      <a:pPr marL="0" marR="0" algn="ctr">
                        <a:lnSpc>
                          <a:spcPct val="107000"/>
                        </a:lnSpc>
                        <a:spcBef>
                          <a:spcPts val="0"/>
                        </a:spcBef>
                        <a:spcAft>
                          <a:spcPts val="0"/>
                        </a:spcAft>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Executive Function Skills: Foster with Play</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07000"/>
                        </a:lnSpc>
                        <a:spcBef>
                          <a:spcPts val="0"/>
                        </a:spcBef>
                        <a:spcAft>
                          <a:spcPts val="0"/>
                        </a:spcAft>
                      </a:pPr>
                      <a:r>
                        <a:rPr lang="en-US" sz="1600" b="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School Readiness: Lay the Foundation in the Early Years</a:t>
                      </a:r>
                      <a:endParaRPr lang="en-US" sz="1600" b="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4181169987"/>
                  </a:ext>
                </a:extLst>
              </a:tr>
              <a:tr h="495845">
                <a:tc>
                  <a:txBody>
                    <a:bodyPr/>
                    <a:lstStyle/>
                    <a:p>
                      <a:pPr marL="0" marR="0" algn="ctr">
                        <a:lnSpc>
                          <a:spcPct val="107000"/>
                        </a:lnSpc>
                        <a:spcBef>
                          <a:spcPts val="0"/>
                        </a:spcBef>
                        <a:spcAft>
                          <a:spcPts val="0"/>
                        </a:spcAft>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Preschoolers' Emotional Development: Feelings and Managing Emotions</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07000"/>
                        </a:lnSpc>
                        <a:spcBef>
                          <a:spcPts val="0"/>
                        </a:spcBef>
                        <a:spcAft>
                          <a:spcPts val="0"/>
                        </a:spcAft>
                      </a:pPr>
                      <a:r>
                        <a:rPr lang="en-US" sz="1600" b="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STEAM for the Preschool Programming Engine</a:t>
                      </a:r>
                      <a:endParaRPr lang="en-US" sz="1600" b="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996580071"/>
                  </a:ext>
                </a:extLst>
              </a:tr>
              <a:tr h="495845">
                <a:tc>
                  <a:txBody>
                    <a:bodyPr/>
                    <a:lstStyle/>
                    <a:p>
                      <a:pPr marL="0" marR="0" algn="ctr">
                        <a:lnSpc>
                          <a:spcPct val="107000"/>
                        </a:lnSpc>
                        <a:spcBef>
                          <a:spcPts val="0"/>
                        </a:spcBef>
                        <a:spcAft>
                          <a:spcPts val="0"/>
                        </a:spcAft>
                      </a:pP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The Ins and Outs of Good Circle Times</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625891832"/>
                  </a:ext>
                </a:extLst>
              </a:tr>
            </a:tbl>
          </a:graphicData>
        </a:graphic>
      </p:graphicFrame>
    </p:spTree>
    <p:extLst>
      <p:ext uri="{BB962C8B-B14F-4D97-AF65-F5344CB8AC3E}">
        <p14:creationId xmlns:p14="http://schemas.microsoft.com/office/powerpoint/2010/main" val="2041394435"/>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a:xfrm>
            <a:off x="624840" y="0"/>
            <a:ext cx="10972800" cy="1143000"/>
          </a:xfrm>
        </p:spPr>
        <p:txBody>
          <a:bodyPr/>
          <a:lstStyle/>
          <a:p>
            <a:r>
              <a:rPr lang="en-US" sz="4000" dirty="0">
                <a:latin typeface="Georgia" panose="02040502050405020303" pitchFamily="18" charset="0"/>
              </a:rPr>
              <a:t>Required Trainings for School-Age</a:t>
            </a:r>
          </a:p>
        </p:txBody>
      </p:sp>
      <p:graphicFrame>
        <p:nvGraphicFramePr>
          <p:cNvPr id="4" name="Table 3">
            <a:extLst>
              <a:ext uri="{FF2B5EF4-FFF2-40B4-BE49-F238E27FC236}">
                <a16:creationId xmlns:a16="http://schemas.microsoft.com/office/drawing/2014/main" id="{01661E47-FF22-0575-B7CC-362B1C6B246D}"/>
              </a:ext>
            </a:extLst>
          </p:cNvPr>
          <p:cNvGraphicFramePr>
            <a:graphicFrameLocks noGrp="1"/>
          </p:cNvGraphicFramePr>
          <p:nvPr>
            <p:extLst>
              <p:ext uri="{D42A27DB-BD31-4B8C-83A1-F6EECF244321}">
                <p14:modId xmlns:p14="http://schemas.microsoft.com/office/powerpoint/2010/main" val="21697391"/>
              </p:ext>
            </p:extLst>
          </p:nvPr>
        </p:nvGraphicFramePr>
        <p:xfrm>
          <a:off x="624840" y="1022938"/>
          <a:ext cx="11125200" cy="4535121"/>
        </p:xfrm>
        <a:graphic>
          <a:graphicData uri="http://schemas.openxmlformats.org/drawingml/2006/table">
            <a:tbl>
              <a:tblPr firstRow="1" firstCol="1" bandRow="1">
                <a:tableStyleId>{5C22544A-7EE6-4342-B048-85BDC9FD1C3A}</a:tableStyleId>
              </a:tblPr>
              <a:tblGrid>
                <a:gridCol w="5562600">
                  <a:extLst>
                    <a:ext uri="{9D8B030D-6E8A-4147-A177-3AD203B41FA5}">
                      <a16:colId xmlns:a16="http://schemas.microsoft.com/office/drawing/2014/main" val="903450132"/>
                    </a:ext>
                  </a:extLst>
                </a:gridCol>
                <a:gridCol w="5562600">
                  <a:extLst>
                    <a:ext uri="{9D8B030D-6E8A-4147-A177-3AD203B41FA5}">
                      <a16:colId xmlns:a16="http://schemas.microsoft.com/office/drawing/2014/main" val="415009708"/>
                    </a:ext>
                  </a:extLst>
                </a:gridCol>
              </a:tblGrid>
              <a:tr h="495845">
                <a:tc>
                  <a:txBody>
                    <a:bodyPr/>
                    <a:lstStyle/>
                    <a:p>
                      <a:pPr marL="0" marR="0" algn="ctr">
                        <a:lnSpc>
                          <a:spcPct val="107000"/>
                        </a:lnSpc>
                        <a:spcBef>
                          <a:spcPts val="0"/>
                        </a:spcBef>
                        <a:spcAft>
                          <a:spcPts val="0"/>
                        </a:spcAft>
                      </a:pPr>
                      <a:r>
                        <a:rPr lang="en-US" sz="1600" b="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Adverse Childhood Experiences: Building Resilience</a:t>
                      </a:r>
                      <a:endParaRPr lang="en-US" sz="1600" b="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07000"/>
                        </a:lnSpc>
                        <a:spcBef>
                          <a:spcPts val="0"/>
                        </a:spcBef>
                        <a:spcAft>
                          <a:spcPts val="0"/>
                        </a:spcAft>
                      </a:pPr>
                      <a:r>
                        <a:rPr lang="en-US" sz="1600" b="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School-Age Youth Programs: Commit to Quality and Lifelong Learning</a:t>
                      </a:r>
                      <a:endParaRPr lang="en-US" sz="1600" b="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92452509"/>
                  </a:ext>
                </a:extLst>
              </a:tr>
              <a:tr h="506457">
                <a:tc>
                  <a:txBody>
                    <a:bodyPr/>
                    <a:lstStyle/>
                    <a:p>
                      <a:pPr marL="0" marR="0" algn="ctr">
                        <a:lnSpc>
                          <a:spcPct val="107000"/>
                        </a:lnSpc>
                        <a:spcBef>
                          <a:spcPts val="0"/>
                        </a:spcBef>
                        <a:spcAft>
                          <a:spcPts val="0"/>
                        </a:spcAft>
                      </a:pPr>
                      <a:r>
                        <a:rPr lang="en-US" sz="1600" b="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Building Relationships with Children and Youth Who Challenge Us</a:t>
                      </a:r>
                      <a:endParaRPr lang="en-US" sz="1600" b="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07000"/>
                        </a:lnSpc>
                        <a:spcBef>
                          <a:spcPts val="0"/>
                        </a:spcBef>
                        <a:spcAft>
                          <a:spcPts val="0"/>
                        </a:spcAft>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School-Age Youth Programs: Health and Safety Best Practices</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586406627"/>
                  </a:ext>
                </a:extLst>
              </a:tr>
              <a:tr h="506457">
                <a:tc>
                  <a:txBody>
                    <a:bodyPr/>
                    <a:lstStyle/>
                    <a:p>
                      <a:pPr marL="0" marR="0" algn="ctr">
                        <a:lnSpc>
                          <a:spcPct val="107000"/>
                        </a:lnSpc>
                        <a:spcBef>
                          <a:spcPts val="0"/>
                        </a:spcBef>
                        <a:spcAft>
                          <a:spcPts val="0"/>
                        </a:spcAft>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Career Preparation in Out-of-School Time Programs</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07000"/>
                        </a:lnSpc>
                        <a:spcBef>
                          <a:spcPts val="0"/>
                        </a:spcBef>
                        <a:spcAft>
                          <a:spcPts val="0"/>
                        </a:spcAft>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School-Age Youth Programs: Learning Plans that Work</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408271875"/>
                  </a:ext>
                </a:extLst>
              </a:tr>
              <a:tr h="506457">
                <a:tc>
                  <a:txBody>
                    <a:bodyPr/>
                    <a:lstStyle/>
                    <a:p>
                      <a:pPr marL="0" marR="0" algn="ctr">
                        <a:lnSpc>
                          <a:spcPct val="107000"/>
                        </a:lnSpc>
                        <a:spcBef>
                          <a:spcPts val="0"/>
                        </a:spcBef>
                        <a:spcAft>
                          <a:spcPts val="0"/>
                        </a:spcAft>
                      </a:pPr>
                      <a:r>
                        <a:rPr lang="en-US" sz="1600" b="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Communicating with Children</a:t>
                      </a:r>
                      <a:endParaRPr lang="en-US" sz="1600" b="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07000"/>
                        </a:lnSpc>
                        <a:spcBef>
                          <a:spcPts val="0"/>
                        </a:spcBef>
                        <a:spcAft>
                          <a:spcPts val="0"/>
                        </a:spcAft>
                      </a:pPr>
                      <a:r>
                        <a:rPr lang="en-US" sz="1600" b="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School-Age Youth Programs: Learning Spaces that Work</a:t>
                      </a:r>
                      <a:endParaRPr lang="en-US" sz="1600" b="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284239759"/>
                  </a:ext>
                </a:extLst>
              </a:tr>
              <a:tr h="506457">
                <a:tc>
                  <a:txBody>
                    <a:bodyPr/>
                    <a:lstStyle/>
                    <a:p>
                      <a:pPr marL="0" marR="0" algn="ctr">
                        <a:lnSpc>
                          <a:spcPct val="107000"/>
                        </a:lnSpc>
                        <a:spcBef>
                          <a:spcPts val="0"/>
                        </a:spcBef>
                        <a:spcAft>
                          <a:spcPts val="0"/>
                        </a:spcAft>
                      </a:pPr>
                      <a:r>
                        <a:rPr lang="en-US" sz="1600" b="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Dealing with Anger – The Children's and Yours</a:t>
                      </a:r>
                      <a:endParaRPr lang="en-US" sz="1600" b="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07000"/>
                        </a:lnSpc>
                        <a:spcBef>
                          <a:spcPts val="0"/>
                        </a:spcBef>
                        <a:spcAft>
                          <a:spcPts val="0"/>
                        </a:spcAft>
                      </a:pPr>
                      <a:r>
                        <a:rPr lang="en-US" sz="1600" b="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School-Age Youth Programs: Positive Interactions, Positive Outcomes</a:t>
                      </a:r>
                      <a:endParaRPr lang="en-US" sz="1600" b="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869435485"/>
                  </a:ext>
                </a:extLst>
              </a:tr>
              <a:tr h="506457">
                <a:tc>
                  <a:txBody>
                    <a:bodyPr/>
                    <a:lstStyle/>
                    <a:p>
                      <a:pPr marL="0" marR="0" algn="ctr">
                        <a:lnSpc>
                          <a:spcPct val="107000"/>
                        </a:lnSpc>
                        <a:spcBef>
                          <a:spcPts val="0"/>
                        </a:spcBef>
                        <a:spcAft>
                          <a:spcPts val="0"/>
                        </a:spcAft>
                      </a:pPr>
                      <a:r>
                        <a:rPr lang="en-US" sz="1600" b="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Get Outdoors. Explore.</a:t>
                      </a:r>
                      <a:endParaRPr lang="en-US" sz="1600" b="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07000"/>
                        </a:lnSpc>
                        <a:spcBef>
                          <a:spcPts val="0"/>
                        </a:spcBef>
                        <a:spcAft>
                          <a:spcPts val="0"/>
                        </a:spcAft>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Stress: Seeing with Optimism</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254563534"/>
                  </a:ext>
                </a:extLst>
              </a:tr>
              <a:tr h="506457">
                <a:tc>
                  <a:txBody>
                    <a:bodyPr/>
                    <a:lstStyle/>
                    <a:p>
                      <a:pPr marL="0" marR="0" algn="ctr">
                        <a:lnSpc>
                          <a:spcPct val="107000"/>
                        </a:lnSpc>
                        <a:spcBef>
                          <a:spcPts val="0"/>
                        </a:spcBef>
                        <a:spcAft>
                          <a:spcPts val="0"/>
                        </a:spcAft>
                      </a:pPr>
                      <a:r>
                        <a:rPr lang="en-US" sz="1600" b="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Keeping Families Engaged Through the School-Age Years</a:t>
                      </a:r>
                      <a:endParaRPr lang="en-US" sz="1600" b="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07000"/>
                        </a:lnSpc>
                        <a:spcBef>
                          <a:spcPts val="0"/>
                        </a:spcBef>
                        <a:spcAft>
                          <a:spcPts val="0"/>
                        </a:spcAft>
                      </a:pPr>
                      <a:r>
                        <a:rPr lang="en-US" sz="1600" b="0" dirty="0">
                          <a:solidFill>
                            <a:srgbClr val="000000"/>
                          </a:solidFill>
                          <a:effectLst/>
                          <a:latin typeface="Verdana Pro" panose="020B0604030504040204" pitchFamily="34" charset="0"/>
                          <a:ea typeface="Calibri" panose="020F0502020204030204" pitchFamily="34" charset="0"/>
                          <a:cs typeface="Calibri" panose="020F0502020204030204" pitchFamily="34" charset="0"/>
                        </a:rPr>
                        <a:t>Supervision: Counting Children</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4181169987"/>
                  </a:ext>
                </a:extLst>
              </a:tr>
              <a:tr h="495845">
                <a:tc>
                  <a:txBody>
                    <a:bodyPr/>
                    <a:lstStyle/>
                    <a:p>
                      <a:pPr marL="0" marR="0" algn="ctr">
                        <a:lnSpc>
                          <a:spcPct val="107000"/>
                        </a:lnSpc>
                        <a:spcBef>
                          <a:spcPts val="0"/>
                        </a:spcBef>
                        <a:spcAft>
                          <a:spcPts val="0"/>
                        </a:spcAft>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Positive Youth Development: Building a Culture of Belonging</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07000"/>
                        </a:lnSpc>
                        <a:spcBef>
                          <a:spcPts val="0"/>
                        </a:spcBef>
                        <a:spcAft>
                          <a:spcPts val="0"/>
                        </a:spcAft>
                      </a:pPr>
                      <a:r>
                        <a:rPr lang="en-US" sz="1600" b="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Supporting Historically Marginalized Youth in STEM</a:t>
                      </a:r>
                      <a:endParaRPr lang="en-US" sz="1600" b="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996580071"/>
                  </a:ext>
                </a:extLst>
              </a:tr>
              <a:tr h="495845">
                <a:tc>
                  <a:txBody>
                    <a:bodyPr/>
                    <a:lstStyle/>
                    <a:p>
                      <a:pPr marL="0" marR="0" algn="ctr">
                        <a:lnSpc>
                          <a:spcPct val="107000"/>
                        </a:lnSpc>
                        <a:spcBef>
                          <a:spcPts val="0"/>
                        </a:spcBef>
                        <a:spcAft>
                          <a:spcPts val="0"/>
                        </a:spcAft>
                      </a:pP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600" b="0" dirty="0">
                          <a:solidFill>
                            <a:srgbClr val="000000"/>
                          </a:solidFill>
                          <a:effectLst/>
                          <a:latin typeface="Verdana Pro" panose="020B0604030504040204" pitchFamily="34" charset="0"/>
                          <a:ea typeface="Times New Roman" panose="02020603050405020304" pitchFamily="18" charset="0"/>
                          <a:cs typeface="Calibri" panose="020F0502020204030204" pitchFamily="34" charset="0"/>
                        </a:rPr>
                        <a:t>Tools of the Trade for School-Age Practitioners: Positive Guidance</a:t>
                      </a:r>
                      <a:endParaRPr lang="en-US" sz="1600" b="0" dirty="0">
                        <a:effectLst/>
                        <a:latin typeface="Verdana Pro"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625891832"/>
                  </a:ext>
                </a:extLst>
              </a:tr>
            </a:tbl>
          </a:graphicData>
        </a:graphic>
      </p:graphicFrame>
    </p:spTree>
    <p:extLst>
      <p:ext uri="{BB962C8B-B14F-4D97-AF65-F5344CB8AC3E}">
        <p14:creationId xmlns:p14="http://schemas.microsoft.com/office/powerpoint/2010/main" val="3708357468"/>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a:xfrm>
            <a:off x="-3165204" y="365124"/>
            <a:ext cx="11828958" cy="1325563"/>
          </a:xfrm>
        </p:spPr>
        <p:txBody>
          <a:bodyPr/>
          <a:lstStyle/>
          <a:p>
            <a:r>
              <a:rPr lang="en-US" dirty="0">
                <a:latin typeface="Georgia" panose="02040502050405020303" pitchFamily="18" charset="0"/>
              </a:rPr>
              <a:t>Textbook</a:t>
            </a:r>
          </a:p>
        </p:txBody>
      </p:sp>
      <p:pic>
        <p:nvPicPr>
          <p:cNvPr id="5" name="Picture 4">
            <a:extLst>
              <a:ext uri="{FF2B5EF4-FFF2-40B4-BE49-F238E27FC236}">
                <a16:creationId xmlns:a16="http://schemas.microsoft.com/office/drawing/2014/main" id="{02A9F191-F6E3-2B8B-AEEB-47CCAE05FEC6}"/>
              </a:ext>
            </a:extLst>
          </p:cNvPr>
          <p:cNvPicPr>
            <a:picLocks noChangeAspect="1"/>
          </p:cNvPicPr>
          <p:nvPr/>
        </p:nvPicPr>
        <p:blipFill>
          <a:blip r:embed="rId5"/>
          <a:stretch>
            <a:fillRect/>
          </a:stretch>
        </p:blipFill>
        <p:spPr>
          <a:xfrm>
            <a:off x="7056121" y="258448"/>
            <a:ext cx="4844607" cy="5624737"/>
          </a:xfrm>
          <a:prstGeom prst="rect">
            <a:avLst/>
          </a:prstGeom>
        </p:spPr>
      </p:pic>
      <p:sp>
        <p:nvSpPr>
          <p:cNvPr id="6" name="TextBox 5">
            <a:extLst>
              <a:ext uri="{FF2B5EF4-FFF2-40B4-BE49-F238E27FC236}">
                <a16:creationId xmlns:a16="http://schemas.microsoft.com/office/drawing/2014/main" id="{0AA15DD0-4265-C59D-E9AF-A933ADDE3A8E}"/>
              </a:ext>
            </a:extLst>
          </p:cNvPr>
          <p:cNvSpPr txBox="1"/>
          <p:nvPr/>
        </p:nvSpPr>
        <p:spPr>
          <a:xfrm>
            <a:off x="271416" y="2351782"/>
            <a:ext cx="49557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ro" panose="020B0604030504040204" pitchFamily="34" charset="0"/>
                <a:ea typeface="+mn-ea"/>
                <a:cs typeface="+mn-cs"/>
              </a:rPr>
              <a:t>Sections 1 and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Verdana Pro" panose="020B0604030504040204" pitchFamily="34" charset="0"/>
              </a:rPr>
              <a:t>(Chapters 1-5)</a:t>
            </a:r>
            <a:endPar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989074919"/>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F4EA95-BB25-BDFC-EA3A-C8AF9B6B940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334163" y="0"/>
            <a:ext cx="9857837" cy="6423102"/>
          </a:xfrm>
          <a:prstGeom prst="rect">
            <a:avLst/>
          </a:prstGeom>
        </p:spPr>
      </p:pic>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a:xfrm>
            <a:off x="-167269" y="434898"/>
            <a:ext cx="3088888" cy="1219880"/>
          </a:xfrm>
        </p:spPr>
        <p:txBody>
          <a:bodyPr/>
          <a:lstStyle/>
          <a:p>
            <a:r>
              <a:rPr lang="en-US" sz="4000" dirty="0">
                <a:latin typeface="Georgia" panose="02040502050405020303" pitchFamily="18" charset="0"/>
              </a:rPr>
              <a:t>Textbook</a:t>
            </a:r>
          </a:p>
        </p:txBody>
      </p:sp>
      <p:sp>
        <p:nvSpPr>
          <p:cNvPr id="6" name="TextBox 5">
            <a:extLst>
              <a:ext uri="{FF2B5EF4-FFF2-40B4-BE49-F238E27FC236}">
                <a16:creationId xmlns:a16="http://schemas.microsoft.com/office/drawing/2014/main" id="{E71E9C53-A48B-ACDD-066E-F7AAE23AFC38}"/>
              </a:ext>
            </a:extLst>
          </p:cNvPr>
          <p:cNvSpPr txBox="1"/>
          <p:nvPr/>
        </p:nvSpPr>
        <p:spPr>
          <a:xfrm>
            <a:off x="-513443" y="2040674"/>
            <a:ext cx="394801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Verdana Pro" panose="020B0604030504040204" pitchFamily="34" charset="0"/>
              </a:rPr>
              <a:t>Table of Contents</a:t>
            </a:r>
            <a:endParaRPr kumimoji="0" lang="en-US" sz="2000" b="0" i="0" u="none" strike="noStrike" kern="1200" cap="none" spc="0" normalizeH="0" baseline="0" noProof="0" dirty="0">
              <a:ln>
                <a:noFill/>
              </a:ln>
              <a:solidFill>
                <a:prstClr val="black"/>
              </a:solidFill>
              <a:effectLst/>
              <a:uLnTx/>
              <a:uFillTx/>
              <a:latin typeface="Verdana Pro" panose="020B0604030504040204" pitchFamily="34" charset="0"/>
              <a:ea typeface="+mn-ea"/>
              <a:cs typeface="+mn-cs"/>
            </a:endParaRPr>
          </a:p>
        </p:txBody>
      </p:sp>
    </p:spTree>
    <p:extLst>
      <p:ext uri="{BB962C8B-B14F-4D97-AF65-F5344CB8AC3E}">
        <p14:creationId xmlns:p14="http://schemas.microsoft.com/office/powerpoint/2010/main" val="32274828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a:xfrm>
            <a:off x="180162" y="365125"/>
            <a:ext cx="11828958" cy="1325563"/>
          </a:xfrm>
        </p:spPr>
        <p:txBody>
          <a:bodyPr/>
          <a:lstStyle/>
          <a:p>
            <a:r>
              <a:rPr lang="en-US" dirty="0">
                <a:latin typeface="Georgia" panose="02040502050405020303" pitchFamily="18" charset="0"/>
              </a:rPr>
              <a:t>Textbook</a:t>
            </a:r>
          </a:p>
        </p:txBody>
      </p:sp>
      <p:pic>
        <p:nvPicPr>
          <p:cNvPr id="4" name="Picture 3">
            <a:extLst>
              <a:ext uri="{FF2B5EF4-FFF2-40B4-BE49-F238E27FC236}">
                <a16:creationId xmlns:a16="http://schemas.microsoft.com/office/drawing/2014/main" id="{2BF4EA95-BB25-BDFC-EA3A-C8AF9B6B940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2895" y="0"/>
            <a:ext cx="10490141" cy="6858000"/>
          </a:xfrm>
          <a:prstGeom prst="rect">
            <a:avLst/>
          </a:prstGeom>
        </p:spPr>
      </p:pic>
    </p:spTree>
    <p:extLst>
      <p:ext uri="{BB962C8B-B14F-4D97-AF65-F5344CB8AC3E}">
        <p14:creationId xmlns:p14="http://schemas.microsoft.com/office/powerpoint/2010/main" val="3091091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AD5E82-F20A-B070-2407-57B1BE1692E7}"/>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backgroundRemoval t="1883" b="94770" l="3035" r="95847">
                        <a14:foregroundMark x1="22524" y1="7531" x2="22524" y2="7531"/>
                        <a14:foregroundMark x1="20607" y1="8368" x2="20607" y2="8368"/>
                        <a14:foregroundMark x1="42652" y1="8368" x2="42652" y2="8368"/>
                        <a14:foregroundMark x1="43291" y1="5021" x2="43291" y2="5021"/>
                        <a14:foregroundMark x1="27157" y1="4603" x2="27157" y2="4603"/>
                        <a14:foregroundMark x1="44569" y1="2301" x2="44569" y2="2301"/>
                        <a14:foregroundMark x1="21885" y1="26360" x2="21885" y2="26360"/>
                        <a14:foregroundMark x1="88658" y1="64854" x2="88658" y2="64854"/>
                        <a14:foregroundMark x1="90256" y1="79916" x2="90256" y2="79916"/>
                        <a14:foregroundMark x1="92173" y1="75314" x2="92173" y2="75314"/>
                        <a14:foregroundMark x1="10224" y1="77824" x2="10224" y2="77824"/>
                        <a14:foregroundMark x1="4633" y1="86402" x2="4633" y2="86402"/>
                        <a14:foregroundMark x1="55431" y1="8368" x2="55431" y2="8368"/>
                        <a14:foregroundMark x1="21885" y1="26569" x2="21885" y2="26569"/>
                        <a14:foregroundMark x1="55751" y1="86402" x2="56070" y2="86402"/>
                        <a14:foregroundMark x1="61981" y1="90167" x2="61981" y2="90167"/>
                        <a14:foregroundMark x1="74121" y1="92469" x2="74121" y2="92469"/>
                        <a14:foregroundMark x1="76997" y1="93515" x2="76997" y2="93515"/>
                        <a14:foregroundMark x1="83387" y1="94770" x2="83387" y2="94770"/>
                        <a14:foregroundMark x1="96006" y1="93096" x2="96006" y2="93096"/>
                        <a14:foregroundMark x1="4952" y1="94351" x2="4952" y2="94351"/>
                        <a14:foregroundMark x1="21725" y1="22803" x2="21725" y2="22803"/>
                        <a14:foregroundMark x1="22204" y1="23222" x2="23003" y2="23640"/>
                        <a14:foregroundMark x1="17412" y1="14017" x2="19714" y2="19442"/>
                        <a14:foregroundMark x1="30133" y1="5152" x2="25175" y2="4430"/>
                        <a14:foregroundMark x1="22270" y1="5499" x2="17891" y2="10251"/>
                        <a14:foregroundMark x1="18092" y1="13480" x2="18530" y2="20502"/>
                        <a14:foregroundMark x1="17891" y1="10251" x2="18023" y2="12374"/>
                        <a14:foregroundMark x1="18945" y1="21024" x2="17441" y2="13311"/>
                        <a14:foregroundMark x1="19047" y1="21548" x2="19006" y2="21339"/>
                        <a14:foregroundMark x1="19092" y1="21779" x2="19047" y2="21548"/>
                        <a14:foregroundMark x1="17331" y1="12195" x2="18371" y2="10251"/>
                        <a14:foregroundMark x1="22843" y1="4812" x2="29393" y2="4812"/>
                        <a14:foregroundMark x1="29393" y1="4812" x2="31310" y2="6695"/>
                        <a14:foregroundMark x1="26837" y1="5021" x2="22843" y2="5649"/>
                        <a14:foregroundMark x1="17732" y1="18619" x2="18903" y2="21111"/>
                        <a14:foregroundMark x1="4313" y1="91632" x2="4313" y2="91632"/>
                        <a14:foregroundMark x1="3035" y1="94142" x2="3035" y2="94142"/>
                        <a14:backgroundMark x1="19169" y1="22385" x2="19169" y2="22385"/>
                        <a14:backgroundMark x1="52077" y1="85565" x2="52077" y2="85565"/>
                        <a14:backgroundMark x1="26997" y1="87029" x2="26997" y2="87029"/>
                        <a14:backgroundMark x1="13738" y1="92678" x2="13738" y2="92678"/>
                        <a14:backgroundMark x1="5272" y1="90167" x2="5272" y2="90167"/>
                        <a14:backgroundMark x1="73642" y1="84519" x2="73642" y2="84519"/>
                        <a14:backgroundMark x1="19968" y1="22594" x2="19968" y2="22594"/>
                        <a14:backgroundMark x1="19329" y1="22385" x2="19329" y2="22385"/>
                        <a14:backgroundMark x1="19329" y1="22385" x2="20128" y2="23640"/>
                        <a14:backgroundMark x1="19010" y1="21967" x2="19968" y2="21757"/>
                        <a14:backgroundMark x1="17093" y1="12134" x2="16933" y2="13180"/>
                        <a14:backgroundMark x1="23642" y1="628" x2="23642" y2="1557"/>
                        <a14:backgroundMark x1="22338" y1="4687" x2="21885" y2="4812"/>
                        <a14:backgroundMark x1="19329" y1="21548" x2="19329" y2="21548"/>
                        <a14:backgroundMark x1="18690" y1="21548" x2="18850" y2="21548"/>
                        <a14:backgroundMark x1="41374" y1="19247" x2="41374" y2="19247"/>
                        <a14:backgroundMark x1="35783" y1="16736" x2="35783" y2="16736"/>
                        <a14:backgroundMark x1="71725" y1="86402" x2="71725" y2="86402"/>
                        <a14:backgroundMark x1="27636" y1="92678" x2="27636" y2="92678"/>
                        <a14:backgroundMark x1="8147" y1="93305" x2="8147" y2="93305"/>
                      </a14:backgroundRemoval>
                    </a14:imgEffect>
                  </a14:imgLayer>
                </a14:imgProps>
              </a:ext>
            </a:extLst>
          </a:blip>
          <a:stretch>
            <a:fillRect/>
          </a:stretch>
        </p:blipFill>
        <p:spPr>
          <a:xfrm>
            <a:off x="1524000" y="43121"/>
            <a:ext cx="8924925" cy="6814879"/>
          </a:xfrm>
          <a:prstGeom prst="rect">
            <a:avLst/>
          </a:prstGeom>
        </p:spPr>
      </p:pic>
      <p:sp>
        <p:nvSpPr>
          <p:cNvPr id="2" name="Title 1">
            <a:extLst>
              <a:ext uri="{FF2B5EF4-FFF2-40B4-BE49-F238E27FC236}">
                <a16:creationId xmlns:a16="http://schemas.microsoft.com/office/drawing/2014/main" id="{7585F793-3288-8263-977A-9896500D09D2}"/>
              </a:ext>
            </a:extLst>
          </p:cNvPr>
          <p:cNvSpPr>
            <a:spLocks noGrp="1"/>
          </p:cNvSpPr>
          <p:nvPr>
            <p:ph type="ctrTitle"/>
          </p:nvPr>
        </p:nvSpPr>
        <p:spPr>
          <a:xfrm>
            <a:off x="2975452" y="2154554"/>
            <a:ext cx="6022019" cy="2190649"/>
          </a:xfrm>
        </p:spPr>
        <p:txBody>
          <a:bodyPr/>
          <a:lstStyle/>
          <a:p>
            <a:r>
              <a:rPr lang="en-US" sz="4800" dirty="0">
                <a:latin typeface="Georgia Pro" panose="02040502050405020303" pitchFamily="18" charset="0"/>
              </a:rPr>
              <a:t>Congratulations!</a:t>
            </a:r>
            <a:br>
              <a:rPr lang="en-US" sz="4800" dirty="0">
                <a:latin typeface="Georgia Pro" panose="02040502050405020303" pitchFamily="18" charset="0"/>
              </a:rPr>
            </a:br>
            <a:r>
              <a:rPr lang="en-US" sz="2800" dirty="0">
                <a:latin typeface="Georgia Pro" panose="02040502050405020303" pitchFamily="18" charset="0"/>
              </a:rPr>
              <a:t>You have completed Childcare 2</a:t>
            </a:r>
            <a:endParaRPr lang="en-US" dirty="0">
              <a:latin typeface="Georgia Pro" panose="02040502050405020303" pitchFamily="18" charset="0"/>
            </a:endParaRPr>
          </a:p>
        </p:txBody>
      </p:sp>
    </p:spTree>
    <p:extLst>
      <p:ext uri="{BB962C8B-B14F-4D97-AF65-F5344CB8AC3E}">
        <p14:creationId xmlns:p14="http://schemas.microsoft.com/office/powerpoint/2010/main" val="4249174744"/>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p:txBody>
          <a:bodyPr/>
          <a:lstStyle/>
          <a:p>
            <a:r>
              <a:rPr lang="en-US" dirty="0">
                <a:latin typeface="Georgia" panose="02040502050405020303" pitchFamily="18" charset="0"/>
              </a:rPr>
              <a:t>Important People</a:t>
            </a:r>
          </a:p>
        </p:txBody>
      </p:sp>
      <p:sp>
        <p:nvSpPr>
          <p:cNvPr id="21" name="TextBox 20">
            <a:extLst>
              <a:ext uri="{FF2B5EF4-FFF2-40B4-BE49-F238E27FC236}">
                <a16:creationId xmlns:a16="http://schemas.microsoft.com/office/drawing/2014/main" id="{74CBCA05-EC29-0A00-21DE-7FC450719E09}"/>
              </a:ext>
            </a:extLst>
          </p:cNvPr>
          <p:cNvSpPr txBox="1"/>
          <p:nvPr/>
        </p:nvSpPr>
        <p:spPr>
          <a:xfrm>
            <a:off x="924489" y="1570729"/>
            <a:ext cx="8627683" cy="206210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u="sng" dirty="0">
                <a:solidFill>
                  <a:prstClr val="black"/>
                </a:solidFill>
                <a:latin typeface="Verdana Pro" panose="020B0604030504040204" pitchFamily="34" charset="0"/>
              </a:rPr>
              <a:t>Shakib Mahmud – Education </a:t>
            </a: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Send certificates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Ask for codes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Communication</a:t>
            </a:r>
          </a:p>
        </p:txBody>
      </p:sp>
      <p:sp>
        <p:nvSpPr>
          <p:cNvPr id="22" name="TextBox 21">
            <a:extLst>
              <a:ext uri="{FF2B5EF4-FFF2-40B4-BE49-F238E27FC236}">
                <a16:creationId xmlns:a16="http://schemas.microsoft.com/office/drawing/2014/main" id="{447302C2-DD60-E145-3044-BD3DF21C102B}"/>
              </a:ext>
            </a:extLst>
          </p:cNvPr>
          <p:cNvSpPr txBox="1"/>
          <p:nvPr/>
        </p:nvSpPr>
        <p:spPr>
          <a:xfrm>
            <a:off x="4281818" y="3785394"/>
            <a:ext cx="5270354"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Verdana Pro" panose="020B0604030504040204" pitchFamily="34" charset="0"/>
                <a:ea typeface="+mn-ea"/>
                <a:cs typeface="+mn-cs"/>
              </a:rPr>
              <a:t>Ashley Iraheta - Teacher</a:t>
            </a:r>
            <a:endPar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Class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Questions</a:t>
            </a:r>
          </a:p>
        </p:txBody>
      </p:sp>
    </p:spTree>
    <p:extLst>
      <p:ext uri="{BB962C8B-B14F-4D97-AF65-F5344CB8AC3E}">
        <p14:creationId xmlns:p14="http://schemas.microsoft.com/office/powerpoint/2010/main" val="1941966978"/>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p:txBody>
          <a:bodyPr/>
          <a:lstStyle/>
          <a:p>
            <a:r>
              <a:rPr lang="en-US" dirty="0">
                <a:latin typeface="Georgia" panose="02040502050405020303" pitchFamily="18" charset="0"/>
              </a:rPr>
              <a:t>What you have done…</a:t>
            </a:r>
          </a:p>
        </p:txBody>
      </p:sp>
      <p:sp>
        <p:nvSpPr>
          <p:cNvPr id="21" name="TextBox 20">
            <a:extLst>
              <a:ext uri="{FF2B5EF4-FFF2-40B4-BE49-F238E27FC236}">
                <a16:creationId xmlns:a16="http://schemas.microsoft.com/office/drawing/2014/main" id="{74CBCA05-EC29-0A00-21DE-7FC450719E09}"/>
              </a:ext>
            </a:extLst>
          </p:cNvPr>
          <p:cNvSpPr txBox="1"/>
          <p:nvPr/>
        </p:nvSpPr>
        <p:spPr>
          <a:xfrm>
            <a:off x="957943" y="1894114"/>
            <a:ext cx="10920379" cy="255454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Completed 34 more hours of training through Better Kid Care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Learned how to support the developmental needs of infants, toddlers, preschoolers, and school age</a:t>
            </a:r>
            <a:r>
              <a:rPr lang="en-US" sz="3200" dirty="0">
                <a:solidFill>
                  <a:prstClr val="black"/>
                </a:solidFill>
                <a:latin typeface="Verdana" panose="020B0604030504040204" pitchFamily="34" charset="0"/>
                <a:ea typeface="Verdana" panose="020B0604030504040204" pitchFamily="34" charset="0"/>
              </a:rPr>
              <a:t> </a:t>
            </a: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children</a:t>
            </a:r>
          </a:p>
        </p:txBody>
      </p:sp>
    </p:spTree>
    <p:extLst>
      <p:ext uri="{BB962C8B-B14F-4D97-AF65-F5344CB8AC3E}">
        <p14:creationId xmlns:p14="http://schemas.microsoft.com/office/powerpoint/2010/main" val="755757554"/>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p:txBody>
          <a:bodyPr/>
          <a:lstStyle/>
          <a:p>
            <a:r>
              <a:rPr lang="en-US" dirty="0">
                <a:latin typeface="Georgia" panose="02040502050405020303" pitchFamily="18" charset="0"/>
              </a:rPr>
              <a:t>Important People</a:t>
            </a:r>
          </a:p>
        </p:txBody>
      </p:sp>
      <p:pic>
        <p:nvPicPr>
          <p:cNvPr id="17" name="Content Placeholder 16">
            <a:extLst>
              <a:ext uri="{FF2B5EF4-FFF2-40B4-BE49-F238E27FC236}">
                <a16:creationId xmlns:a16="http://schemas.microsoft.com/office/drawing/2014/main" id="{C8D3326A-8C0A-9B29-24C9-332C0EA91E3B}"/>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p:blipFill>
        <p:spPr>
          <a:xfrm>
            <a:off x="180162" y="4959164"/>
            <a:ext cx="2426418" cy="1676545"/>
          </a:xfrm>
        </p:spPr>
      </p:pic>
      <p:sp>
        <p:nvSpPr>
          <p:cNvPr id="22" name="TextBox 21">
            <a:extLst>
              <a:ext uri="{FF2B5EF4-FFF2-40B4-BE49-F238E27FC236}">
                <a16:creationId xmlns:a16="http://schemas.microsoft.com/office/drawing/2014/main" id="{447302C2-DD60-E145-3044-BD3DF21C102B}"/>
              </a:ext>
            </a:extLst>
          </p:cNvPr>
          <p:cNvSpPr txBox="1"/>
          <p:nvPr/>
        </p:nvSpPr>
        <p:spPr>
          <a:xfrm>
            <a:off x="838200" y="1898836"/>
            <a:ext cx="10515600" cy="2554545"/>
          </a:xfrm>
          <a:prstGeom prst="rect">
            <a:avLst/>
          </a:prstGeom>
          <a:noFill/>
        </p:spPr>
        <p:txBody>
          <a:bodyPr wrap="square" rtlCol="0">
            <a:spAutoFit/>
          </a:bodyPr>
          <a:lstStyle/>
          <a:p>
            <a:r>
              <a:rPr lang="en-US" sz="3200" u="sng" dirty="0">
                <a:latin typeface="Verdana Pro" panose="020B0604030504040204" pitchFamily="34" charset="0"/>
              </a:rPr>
              <a:t>Your teachers</a:t>
            </a:r>
          </a:p>
          <a:p>
            <a:r>
              <a:rPr lang="en-US" sz="3200" dirty="0">
                <a:latin typeface="Verdana Pro" panose="020B0604030504040204" pitchFamily="34" charset="0"/>
              </a:rPr>
              <a:t>	</a:t>
            </a:r>
            <a:r>
              <a:rPr lang="en-US" sz="3200" dirty="0">
                <a:latin typeface="Verdana" panose="020B0604030504040204" pitchFamily="34" charset="0"/>
                <a:ea typeface="Verdana" panose="020B0604030504040204" pitchFamily="34" charset="0"/>
              </a:rPr>
              <a:t>Ashley Iraheta</a:t>
            </a:r>
          </a:p>
          <a:p>
            <a:endParaRPr lang="en-US" sz="3200" dirty="0">
              <a:latin typeface="Verdana" panose="020B0604030504040204" pitchFamily="34" charset="0"/>
              <a:ea typeface="Verdana" panose="020B0604030504040204" pitchFamily="34" charset="0"/>
            </a:endParaRPr>
          </a:p>
          <a:p>
            <a:r>
              <a:rPr lang="en-US" sz="3200" u="sng" dirty="0">
                <a:latin typeface="Verdana Pro" panose="020B0604030504040204" pitchFamily="34" charset="0"/>
              </a:rPr>
              <a:t>Education Coordinator</a:t>
            </a:r>
          </a:p>
          <a:p>
            <a:r>
              <a:rPr lang="en-US" sz="3200" dirty="0">
                <a:latin typeface="Verdana" panose="020B0604030504040204" pitchFamily="34" charset="0"/>
                <a:ea typeface="Verdana" panose="020B0604030504040204" pitchFamily="34" charset="0"/>
              </a:rPr>
              <a:t>	Shakib Mahmud</a:t>
            </a:r>
          </a:p>
        </p:txBody>
      </p:sp>
    </p:spTree>
    <p:extLst>
      <p:ext uri="{BB962C8B-B14F-4D97-AF65-F5344CB8AC3E}">
        <p14:creationId xmlns:p14="http://schemas.microsoft.com/office/powerpoint/2010/main" val="1758319330"/>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p:txBody>
          <a:bodyPr/>
          <a:lstStyle/>
          <a:p>
            <a:r>
              <a:rPr lang="en-US" dirty="0">
                <a:latin typeface="Georgia" panose="02040502050405020303" pitchFamily="18" charset="0"/>
              </a:rPr>
              <a:t>What happens next?</a:t>
            </a:r>
          </a:p>
        </p:txBody>
      </p:sp>
      <p:sp>
        <p:nvSpPr>
          <p:cNvPr id="21" name="TextBox 20">
            <a:extLst>
              <a:ext uri="{FF2B5EF4-FFF2-40B4-BE49-F238E27FC236}">
                <a16:creationId xmlns:a16="http://schemas.microsoft.com/office/drawing/2014/main" id="{74CBCA05-EC29-0A00-21DE-7FC450719E09}"/>
              </a:ext>
            </a:extLst>
          </p:cNvPr>
          <p:cNvSpPr txBox="1"/>
          <p:nvPr/>
        </p:nvSpPr>
        <p:spPr>
          <a:xfrm>
            <a:off x="838200" y="1898836"/>
            <a:ext cx="3858087"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Verdana" panose="020B0604030504040204" pitchFamily="34" charset="0"/>
                <a:ea typeface="Verdana" panose="020B0604030504040204" pitchFamily="34" charset="0"/>
              </a:rPr>
              <a:t>CDA</a:t>
            </a:r>
          </a:p>
          <a:p>
            <a:pPr marL="914400" lvl="1" indent="-457200">
              <a:buFont typeface="Courier New" panose="02070309020205020404" pitchFamily="49" charset="0"/>
              <a:buChar char="o"/>
            </a:pPr>
            <a:r>
              <a:rPr lang="en-US" sz="2000" dirty="0">
                <a:solidFill>
                  <a:prstClr val="black"/>
                </a:solidFill>
                <a:latin typeface="Verdana" panose="020B0604030504040204" pitchFamily="34" charset="0"/>
                <a:ea typeface="Verdana" panose="020B0604030504040204" pitchFamily="34" charset="0"/>
              </a:rPr>
              <a:t>Better Kid Care</a:t>
            </a:r>
          </a:p>
          <a:p>
            <a:pPr marL="914400" lvl="1" indent="-457200">
              <a:buFont typeface="Courier New" panose="02070309020205020404" pitchFamily="49" charset="0"/>
              <a:buChar char="o"/>
            </a:pPr>
            <a:r>
              <a:rPr lang="en-US" sz="2000" dirty="0">
                <a:solidFill>
                  <a:prstClr val="black"/>
                </a:solidFill>
                <a:latin typeface="Verdana" panose="020B0604030504040204" pitchFamily="34" charset="0"/>
                <a:ea typeface="Verdana" panose="020B0604030504040204" pitchFamily="34" charset="0"/>
              </a:rPr>
              <a:t>Employer</a:t>
            </a:r>
          </a:p>
          <a:p>
            <a:pPr marL="914400" lvl="1" indent="-457200">
              <a:buFont typeface="Courier New" panose="02070309020205020404" pitchFamily="49" charset="0"/>
              <a:buChar char="o"/>
            </a:pPr>
            <a:r>
              <a:rPr lang="en-US" sz="2000" dirty="0">
                <a:solidFill>
                  <a:prstClr val="black"/>
                </a:solidFill>
                <a:latin typeface="Verdana" panose="020B0604030504040204" pitchFamily="34" charset="0"/>
                <a:ea typeface="Verdana" panose="020B0604030504040204" pitchFamily="34" charset="0"/>
              </a:rPr>
              <a:t>Community College</a:t>
            </a:r>
          </a:p>
        </p:txBody>
      </p:sp>
      <p:sp>
        <p:nvSpPr>
          <p:cNvPr id="3" name="TextBox 2">
            <a:extLst>
              <a:ext uri="{FF2B5EF4-FFF2-40B4-BE49-F238E27FC236}">
                <a16:creationId xmlns:a16="http://schemas.microsoft.com/office/drawing/2014/main" id="{E0D0BD9D-4F51-017A-6884-98D2C63A7D6B}"/>
              </a:ext>
            </a:extLst>
          </p:cNvPr>
          <p:cNvSpPr txBox="1"/>
          <p:nvPr/>
        </p:nvSpPr>
        <p:spPr>
          <a:xfrm>
            <a:off x="4968168" y="1898836"/>
            <a:ext cx="6385632" cy="4401205"/>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prstClr val="black"/>
                </a:solidFill>
                <a:latin typeface="Verdana" panose="020B0604030504040204" pitchFamily="34" charset="0"/>
                <a:ea typeface="Verdana" panose="020B0604030504040204" pitchFamily="34" charset="0"/>
              </a:rPr>
              <a:t>Employment</a:t>
            </a:r>
          </a:p>
          <a:p>
            <a:pPr marL="914400" lvl="1" indent="-457200">
              <a:buFont typeface="Courier New" panose="02070309020205020404" pitchFamily="49" charset="0"/>
              <a:buChar char="o"/>
            </a:pPr>
            <a:r>
              <a:rPr lang="en-US" sz="2000" dirty="0">
                <a:solidFill>
                  <a:prstClr val="black"/>
                </a:solidFill>
                <a:latin typeface="Verdana" panose="020B0604030504040204" pitchFamily="34" charset="0"/>
                <a:ea typeface="Verdana" panose="020B0604030504040204" pitchFamily="34" charset="0"/>
              </a:rPr>
              <a:t>Childcare Center Worker</a:t>
            </a:r>
          </a:p>
          <a:p>
            <a:pPr marL="914400" lvl="1" indent="-457200">
              <a:buFont typeface="Courier New" panose="02070309020205020404" pitchFamily="49" charset="0"/>
              <a:buChar char="o"/>
            </a:pPr>
            <a:r>
              <a:rPr lang="en-US" sz="2000" dirty="0">
                <a:solidFill>
                  <a:prstClr val="black"/>
                </a:solidFill>
                <a:latin typeface="Verdana" panose="020B0604030504040204" pitchFamily="34" charset="0"/>
                <a:ea typeface="Verdana" panose="020B0604030504040204" pitchFamily="34" charset="0"/>
              </a:rPr>
              <a:t>Paraprofessional</a:t>
            </a:r>
          </a:p>
          <a:p>
            <a:pPr marL="914400" lvl="1" indent="-457200">
              <a:buFont typeface="Courier New" panose="02070309020205020404" pitchFamily="49" charset="0"/>
              <a:buChar char="o"/>
            </a:pPr>
            <a:r>
              <a:rPr lang="en-US" sz="2000" dirty="0">
                <a:solidFill>
                  <a:prstClr val="black"/>
                </a:solidFill>
                <a:latin typeface="Verdana" panose="020B0604030504040204" pitchFamily="34" charset="0"/>
                <a:ea typeface="Verdana" panose="020B0604030504040204" pitchFamily="34" charset="0"/>
              </a:rPr>
              <a:t>Aide</a:t>
            </a:r>
          </a:p>
          <a:p>
            <a:pPr marL="914400" lvl="1" indent="-457200">
              <a:buFont typeface="Courier New" panose="02070309020205020404" pitchFamily="49" charset="0"/>
              <a:buChar char="o"/>
            </a:pPr>
            <a:r>
              <a:rPr lang="en-US" sz="2000" dirty="0">
                <a:solidFill>
                  <a:prstClr val="black"/>
                </a:solidFill>
                <a:latin typeface="Verdana" panose="020B0604030504040204" pitchFamily="34" charset="0"/>
                <a:ea typeface="Verdana" panose="020B0604030504040204" pitchFamily="34" charset="0"/>
              </a:rPr>
              <a:t>Before and After-School Program Worker</a:t>
            </a:r>
          </a:p>
          <a:p>
            <a:pPr marL="914400" lvl="1" indent="-457200">
              <a:buFont typeface="Courier New" panose="02070309020205020404" pitchFamily="49" charset="0"/>
              <a:buChar char="o"/>
            </a:pPr>
            <a:r>
              <a:rPr lang="en-US" sz="2000" dirty="0">
                <a:solidFill>
                  <a:prstClr val="black"/>
                </a:solidFill>
                <a:latin typeface="Verdana" panose="020B0604030504040204" pitchFamily="34" charset="0"/>
                <a:ea typeface="Verdana" panose="020B0604030504040204" pitchFamily="34" charset="0"/>
              </a:rPr>
              <a:t>RBT – Registered Behavior Technician</a:t>
            </a:r>
          </a:p>
          <a:p>
            <a:pPr lvl="2"/>
            <a:endParaRPr lang="en-US" sz="2000" dirty="0">
              <a:solidFill>
                <a:prstClr val="black"/>
              </a:solidFill>
              <a:latin typeface="Verdana" panose="020B0604030504040204" pitchFamily="34" charset="0"/>
              <a:ea typeface="Verdana" panose="020B0604030504040204" pitchFamily="34" charset="0"/>
            </a:endParaRPr>
          </a:p>
          <a:p>
            <a:pPr marL="914400" lvl="1" indent="-457200">
              <a:buFont typeface="Arial" panose="020B0604020202020204" pitchFamily="34" charset="0"/>
              <a:buChar char="•"/>
            </a:pPr>
            <a:endParaRPr lang="en-US" sz="3200" dirty="0">
              <a:solidFill>
                <a:prstClr val="black"/>
              </a:solidFill>
              <a:latin typeface="Verdana" panose="020B0604030504040204" pitchFamily="34" charset="0"/>
              <a:ea typeface="Verdana" panose="020B0604030504040204" pitchFamily="34" charset="0"/>
            </a:endParaRPr>
          </a:p>
          <a:p>
            <a:pPr marL="914400" lvl="1" indent="-457200">
              <a:buFont typeface="Arial" panose="020B0604020202020204" pitchFamily="34" charset="0"/>
              <a:buChar char="•"/>
            </a:pPr>
            <a:endPar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1101297243"/>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a:xfrm>
            <a:off x="412595" y="275166"/>
            <a:ext cx="11169805" cy="1623669"/>
          </a:xfrm>
        </p:spPr>
        <p:txBody>
          <a:bodyPr/>
          <a:lstStyle/>
          <a:p>
            <a:r>
              <a:rPr lang="en-US" sz="4500" dirty="0">
                <a:latin typeface="Georgia" panose="02040502050405020303" pitchFamily="18" charset="0"/>
              </a:rPr>
              <a:t>CDA – Child Development Associate</a:t>
            </a:r>
          </a:p>
        </p:txBody>
      </p:sp>
      <p:sp>
        <p:nvSpPr>
          <p:cNvPr id="21" name="TextBox 20">
            <a:extLst>
              <a:ext uri="{FF2B5EF4-FFF2-40B4-BE49-F238E27FC236}">
                <a16:creationId xmlns:a16="http://schemas.microsoft.com/office/drawing/2014/main" id="{74CBCA05-EC29-0A00-21DE-7FC450719E09}"/>
              </a:ext>
            </a:extLst>
          </p:cNvPr>
          <p:cNvSpPr txBox="1"/>
          <p:nvPr/>
        </p:nvSpPr>
        <p:spPr>
          <a:xfrm>
            <a:off x="838200" y="1898836"/>
            <a:ext cx="10515600" cy="353943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High school diploma or GED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Verdana" panose="020B0604030504040204" pitchFamily="34" charset="0"/>
                <a:ea typeface="Verdana" panose="020B0604030504040204" pitchFamily="34" charset="0"/>
              </a:rPr>
              <a:t>Complete 120 hours of training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Obtain 480 hours of work experience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Verdana" panose="020B0604030504040204" pitchFamily="34" charset="0"/>
                <a:ea typeface="Verdana" panose="020B0604030504040204" pitchFamily="34" charset="0"/>
              </a:rPr>
              <a:t>Prepare a professional portfolio</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Complete an application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Verdana" panose="020B0604030504040204" pitchFamily="34" charset="0"/>
                <a:ea typeface="Verdana" panose="020B0604030504040204" pitchFamily="34" charset="0"/>
              </a:rPr>
              <a:t>Pass an exam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Schedule and engage in a verification visit </a:t>
            </a:r>
            <a:endPar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2925802676"/>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p:txBody>
          <a:bodyPr/>
          <a:lstStyle/>
          <a:p>
            <a:r>
              <a:rPr lang="en-US" dirty="0">
                <a:latin typeface="Georgia" panose="02040502050405020303" pitchFamily="18" charset="0"/>
              </a:rPr>
              <a:t>Requirements to Pass the Class</a:t>
            </a:r>
          </a:p>
        </p:txBody>
      </p:sp>
      <p:sp>
        <p:nvSpPr>
          <p:cNvPr id="22" name="TextBox 21">
            <a:extLst>
              <a:ext uri="{FF2B5EF4-FFF2-40B4-BE49-F238E27FC236}">
                <a16:creationId xmlns:a16="http://schemas.microsoft.com/office/drawing/2014/main" id="{447302C2-DD60-E145-3044-BD3DF21C102B}"/>
              </a:ext>
            </a:extLst>
          </p:cNvPr>
          <p:cNvSpPr txBox="1"/>
          <p:nvPr/>
        </p:nvSpPr>
        <p:spPr>
          <a:xfrm>
            <a:off x="838200" y="1898836"/>
            <a:ext cx="10515600" cy="3046988"/>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Verdana Pro" panose="020B0604030504040204" pitchFamily="34" charset="0"/>
              </a:rPr>
              <a:t>75% Attendance</a:t>
            </a:r>
          </a:p>
          <a:p>
            <a:pPr marL="457200" indent="-457200">
              <a:buFont typeface="Arial" panose="020B0604020202020204" pitchFamily="34" charset="0"/>
              <a:buChar char="•"/>
            </a:pPr>
            <a:r>
              <a:rPr lang="en-US" sz="3200" dirty="0">
                <a:latin typeface="Verdana Pro" panose="020B0604030504040204" pitchFamily="34" charset="0"/>
              </a:rPr>
              <a:t>Complete all Better Kid Care trainings</a:t>
            </a:r>
          </a:p>
          <a:p>
            <a:pPr marL="457200" indent="-457200">
              <a:buFont typeface="Arial" panose="020B0604020202020204" pitchFamily="34" charset="0"/>
              <a:buChar char="•"/>
            </a:pPr>
            <a:r>
              <a:rPr lang="en-US" sz="3200" dirty="0">
                <a:latin typeface="Verdana Pro" panose="020B0604030504040204" pitchFamily="34" charset="0"/>
              </a:rPr>
              <a:t>Complete American Red Cross First Aid/CPR/AED Training (CC1)</a:t>
            </a:r>
          </a:p>
          <a:p>
            <a:pPr marL="457200" indent="-457200">
              <a:buFont typeface="Arial" panose="020B0604020202020204" pitchFamily="34" charset="0"/>
              <a:buChar char="•"/>
            </a:pPr>
            <a:r>
              <a:rPr lang="en-US" sz="3200" dirty="0">
                <a:latin typeface="Verdana Pro" panose="020B0604030504040204" pitchFamily="34" charset="0"/>
              </a:rPr>
              <a:t>Attend at least one job skills workshop</a:t>
            </a:r>
          </a:p>
          <a:p>
            <a:pPr marL="457200" indent="-457200">
              <a:buFont typeface="Arial" panose="020B0604020202020204" pitchFamily="34" charset="0"/>
              <a:buChar char="•"/>
            </a:pPr>
            <a:endParaRPr lang="en-US" sz="3200" dirty="0">
              <a:latin typeface="Verdana Pro" panose="020B0604030504040204" pitchFamily="34" charset="0"/>
            </a:endParaRPr>
          </a:p>
        </p:txBody>
      </p:sp>
    </p:spTree>
    <p:extLst>
      <p:ext uri="{BB962C8B-B14F-4D97-AF65-F5344CB8AC3E}">
        <p14:creationId xmlns:p14="http://schemas.microsoft.com/office/powerpoint/2010/main" val="764501420"/>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p:txBody>
          <a:bodyPr/>
          <a:lstStyle/>
          <a:p>
            <a:r>
              <a:rPr lang="en-US" dirty="0">
                <a:latin typeface="Georgia" panose="02040502050405020303" pitchFamily="18" charset="0"/>
              </a:rPr>
              <a:t>Class Overview</a:t>
            </a:r>
          </a:p>
        </p:txBody>
      </p:sp>
      <p:sp>
        <p:nvSpPr>
          <p:cNvPr id="21" name="TextBox 20">
            <a:extLst>
              <a:ext uri="{FF2B5EF4-FFF2-40B4-BE49-F238E27FC236}">
                <a16:creationId xmlns:a16="http://schemas.microsoft.com/office/drawing/2014/main" id="{74CBCA05-EC29-0A00-21DE-7FC450719E09}"/>
              </a:ext>
            </a:extLst>
          </p:cNvPr>
          <p:cNvSpPr txBox="1"/>
          <p:nvPr/>
        </p:nvSpPr>
        <p:spPr>
          <a:xfrm>
            <a:off x="957943" y="1894114"/>
            <a:ext cx="1051560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This class is for students who are interested in learning more about children and working in childcare settings. In this class, you will improve your English skills and learn about communicating with parents, communicating with children, health, and safety. You will learn about first aid and CPR/AED and earn your American Red Cross certification. </a:t>
            </a:r>
            <a:endParaRPr kumimoji="0" lang="en-US" sz="4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2326392465"/>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p:txBody>
          <a:bodyPr/>
          <a:lstStyle/>
          <a:p>
            <a:r>
              <a:rPr lang="en-US" dirty="0">
                <a:latin typeface="Georgia" panose="02040502050405020303" pitchFamily="18" charset="0"/>
              </a:rPr>
              <a:t>Class Details</a:t>
            </a:r>
          </a:p>
        </p:txBody>
      </p:sp>
      <p:sp>
        <p:nvSpPr>
          <p:cNvPr id="21" name="TextBox 20">
            <a:extLst>
              <a:ext uri="{FF2B5EF4-FFF2-40B4-BE49-F238E27FC236}">
                <a16:creationId xmlns:a16="http://schemas.microsoft.com/office/drawing/2014/main" id="{74CBCA05-EC29-0A00-21DE-7FC450719E09}"/>
              </a:ext>
            </a:extLst>
          </p:cNvPr>
          <p:cNvSpPr txBox="1"/>
          <p:nvPr/>
        </p:nvSpPr>
        <p:spPr>
          <a:xfrm>
            <a:off x="957943" y="1894114"/>
            <a:ext cx="10292369" cy="35394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ro" panose="020B0604030504040204" pitchFamily="34" charset="0"/>
                <a:ea typeface="+mn-ea"/>
                <a:cs typeface="+mn-cs"/>
              </a:rPr>
              <a:t>Mondays and Wednesdays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Verdana" panose="020B0604030504040204" pitchFamily="34" charset="0"/>
                <a:ea typeface="Verdana" panose="020B0604030504040204" pitchFamily="34" charset="0"/>
              </a:rPr>
              <a:t>7</a:t>
            </a: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:30pm – </a:t>
            </a:r>
            <a:r>
              <a:rPr lang="en-US" sz="3200" dirty="0">
                <a:solidFill>
                  <a:prstClr val="black"/>
                </a:solidFill>
                <a:latin typeface="Verdana" panose="020B0604030504040204" pitchFamily="34" charset="0"/>
                <a:ea typeface="Verdana" panose="020B0604030504040204" pitchFamily="34" charset="0"/>
              </a:rPr>
              <a:t>09</a:t>
            </a: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:30pm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Verdana" panose="020B0604030504040204" pitchFamily="34" charset="0"/>
                <a:ea typeface="Verdana" panose="020B0604030504040204" pitchFamily="34" charset="0"/>
              </a:rPr>
              <a:t>Reminders: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Verdana" panose="020B0604030504040204" pitchFamily="34" charset="0"/>
                <a:ea typeface="Verdana" panose="020B0604030504040204" pitchFamily="34" charset="0"/>
              </a:rPr>
              <a:t>Please join the class no later than </a:t>
            </a:r>
            <a:r>
              <a:rPr lang="en-US" sz="3200" b="1" dirty="0">
                <a:solidFill>
                  <a:prstClr val="black"/>
                </a:solidFill>
                <a:latin typeface="Verdana" panose="020B0604030504040204" pitchFamily="34" charset="0"/>
                <a:ea typeface="Verdana" panose="020B0604030504040204" pitchFamily="34" charset="0"/>
              </a:rPr>
              <a:t>7:30pm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Please</a:t>
            </a:r>
            <a:r>
              <a:rPr lang="en-US" sz="3200" b="1" dirty="0">
                <a:solidFill>
                  <a:prstClr val="black"/>
                </a:solidFill>
                <a:latin typeface="Verdana" panose="020B0604030504040204" pitchFamily="34" charset="0"/>
                <a:ea typeface="Verdana" panose="020B0604030504040204" pitchFamily="34" charset="0"/>
              </a:rPr>
              <a:t> </a:t>
            </a:r>
            <a:r>
              <a:rPr lang="en-US" sz="3200" dirty="0">
                <a:solidFill>
                  <a:prstClr val="black"/>
                </a:solidFill>
                <a:latin typeface="Verdana" panose="020B0604030504040204" pitchFamily="34" charset="0"/>
                <a:ea typeface="Verdana" panose="020B0604030504040204" pitchFamily="34" charset="0"/>
              </a:rPr>
              <a:t>have your cameras on during the class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Do not schedule anything else during this time</a:t>
            </a:r>
            <a:endParaRPr lang="en-US" sz="3200" dirty="0">
              <a:solidFill>
                <a:prstClr val="black"/>
              </a:solidFill>
              <a:latin typeface="Verdana" panose="020B0604030504040204" pitchFamily="34" charset="0"/>
              <a:ea typeface="Verdana" panose="020B060403050404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Contact Ashley if you cannot attend class</a:t>
            </a:r>
          </a:p>
        </p:txBody>
      </p:sp>
    </p:spTree>
    <p:extLst>
      <p:ext uri="{BB962C8B-B14F-4D97-AF65-F5344CB8AC3E}">
        <p14:creationId xmlns:p14="http://schemas.microsoft.com/office/powerpoint/2010/main" val="342496023"/>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a:xfrm>
            <a:off x="3731895" y="2766218"/>
            <a:ext cx="4728210" cy="1325563"/>
          </a:xfrm>
        </p:spPr>
        <p:txBody>
          <a:bodyPr/>
          <a:lstStyle/>
          <a:p>
            <a:r>
              <a:rPr lang="en-US" dirty="0">
                <a:latin typeface="Georgia" panose="02040502050405020303" pitchFamily="18" charset="0"/>
                <a:hlinkClick r:id="rId5"/>
              </a:rPr>
              <a:t>Google Translate</a:t>
            </a:r>
            <a:endParaRPr lang="en-US" dirty="0">
              <a:latin typeface="Georgia" panose="02040502050405020303" pitchFamily="18" charset="0"/>
            </a:endParaRPr>
          </a:p>
        </p:txBody>
      </p:sp>
    </p:spTree>
    <p:extLst>
      <p:ext uri="{BB962C8B-B14F-4D97-AF65-F5344CB8AC3E}">
        <p14:creationId xmlns:p14="http://schemas.microsoft.com/office/powerpoint/2010/main" val="27175193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80460"/>
    </mc:Choice>
    <mc:Fallback xmlns="">
      <p:transition spd="slow" advTm="80460"/>
    </mc:Fallback>
  </mc:AlternateContent>
  <p:extLst>
    <p:ext uri="{E180D4A7-C9FB-4DFB-919C-405C955672EB}">
      <p14:showEvtLst xmlns:p14="http://schemas.microsoft.com/office/powerpoint/2010/main">
        <p14:playEvt time="6566" objId="3"/>
        <p14:stopEvt time="80460"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49DA-352F-0F0F-8263-EF2031799C8D}"/>
              </a:ext>
            </a:extLst>
          </p:cNvPr>
          <p:cNvSpPr>
            <a:spLocks noGrp="1"/>
          </p:cNvSpPr>
          <p:nvPr>
            <p:ph type="title"/>
          </p:nvPr>
        </p:nvSpPr>
        <p:spPr/>
        <p:txBody>
          <a:bodyPr/>
          <a:lstStyle/>
          <a:p>
            <a:r>
              <a:rPr lang="en-US" dirty="0">
                <a:latin typeface="Georgia" panose="02040502050405020303" pitchFamily="18" charset="0"/>
              </a:rPr>
              <a:t>Required Materials</a:t>
            </a:r>
          </a:p>
        </p:txBody>
      </p:sp>
      <p:pic>
        <p:nvPicPr>
          <p:cNvPr id="17" name="Content Placeholder 16">
            <a:extLst>
              <a:ext uri="{FF2B5EF4-FFF2-40B4-BE49-F238E27FC236}">
                <a16:creationId xmlns:a16="http://schemas.microsoft.com/office/drawing/2014/main" id="{C8D3326A-8C0A-9B29-24C9-332C0EA91E3B}"/>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p:blipFill>
        <p:spPr>
          <a:xfrm>
            <a:off x="180162" y="4959164"/>
            <a:ext cx="2426418" cy="1676545"/>
          </a:xfrm>
        </p:spPr>
      </p:pic>
      <p:sp>
        <p:nvSpPr>
          <p:cNvPr id="3" name="TextBox 2">
            <a:extLst>
              <a:ext uri="{FF2B5EF4-FFF2-40B4-BE49-F238E27FC236}">
                <a16:creationId xmlns:a16="http://schemas.microsoft.com/office/drawing/2014/main" id="{1EB33DA4-33D8-21EA-9DB0-B0FC68791BBD}"/>
              </a:ext>
            </a:extLst>
          </p:cNvPr>
          <p:cNvSpPr txBox="1"/>
          <p:nvPr/>
        </p:nvSpPr>
        <p:spPr>
          <a:xfrm>
            <a:off x="957943" y="1894114"/>
            <a:ext cx="105156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ro" panose="020B0604030504040204" pitchFamily="34" charset="0"/>
                <a:ea typeface="Verdana" panose="020B0604030504040204" pitchFamily="34" charset="0"/>
                <a:cs typeface="Times New Roman" panose="02020603050405020304" pitchFamily="18" charset="0"/>
              </a:rPr>
              <a:t>In addition to an account with Better Kid Care, you have a textbook</a:t>
            </a:r>
            <a:endParaRPr kumimoji="0" lang="en-US" sz="3200" b="0" i="0" u="none" strike="noStrike" kern="1200" cap="none" spc="0" normalizeH="0" baseline="0" noProof="0" dirty="0">
              <a:ln>
                <a:noFill/>
              </a:ln>
              <a:solidFill>
                <a:prstClr val="black"/>
              </a:solidFill>
              <a:effectLst/>
              <a:uLnTx/>
              <a:uFillTx/>
              <a:latin typeface="Verdana Pro" panose="020B0604030504040204" pitchFamily="34" charset="0"/>
              <a:ea typeface="Verdana" panose="020B0604030504040204" pitchFamily="34" charset="0"/>
            </a:endParaRPr>
          </a:p>
        </p:txBody>
      </p:sp>
      <p:pic>
        <p:nvPicPr>
          <p:cNvPr id="4" name="Picture 3">
            <a:extLst>
              <a:ext uri="{FF2B5EF4-FFF2-40B4-BE49-F238E27FC236}">
                <a16:creationId xmlns:a16="http://schemas.microsoft.com/office/drawing/2014/main" id="{0AF199EA-2EEB-3A75-C4ED-461105BA3324}"/>
              </a:ext>
            </a:extLst>
          </p:cNvPr>
          <p:cNvPicPr>
            <a:picLocks noChangeAspect="1"/>
          </p:cNvPicPr>
          <p:nvPr/>
        </p:nvPicPr>
        <p:blipFill>
          <a:blip r:embed="rId6"/>
          <a:stretch>
            <a:fillRect/>
          </a:stretch>
        </p:blipFill>
        <p:spPr>
          <a:xfrm>
            <a:off x="5818600" y="2589568"/>
            <a:ext cx="3021397" cy="3517021"/>
          </a:xfrm>
          <a:prstGeom prst="rect">
            <a:avLst/>
          </a:prstGeom>
        </p:spPr>
      </p:pic>
    </p:spTree>
    <p:extLst>
      <p:ext uri="{BB962C8B-B14F-4D97-AF65-F5344CB8AC3E}">
        <p14:creationId xmlns:p14="http://schemas.microsoft.com/office/powerpoint/2010/main" val="2411944094"/>
      </p:ext>
    </p:extLst>
  </p:cSld>
  <p:clrMapOvr>
    <a:overrideClrMapping bg1="lt1" tx1="dk1" bg2="lt2" tx2="dk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TIMING" val="|3.7"/>
</p:tagLst>
</file>

<file path=ppt/tags/tag2.xml><?xml version="1.0" encoding="utf-8"?>
<p:tagLst xmlns:a="http://schemas.openxmlformats.org/drawingml/2006/main" xmlns:r="http://schemas.openxmlformats.org/officeDocument/2006/relationships" xmlns:p="http://schemas.openxmlformats.org/presentationml/2006/main">
  <p:tag name="TIMING" val="|4.2"/>
</p:tagLst>
</file>

<file path=ppt/theme/theme1.xml><?xml version="1.0" encoding="utf-8"?>
<a:theme xmlns:a="http://schemas.openxmlformats.org/drawingml/2006/main" name="TEMPLATE - CCDA Style - 2024 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 - CCDA Style - 2024 Updated" id="{3C1D9403-7AE4-4E0B-A18A-3E9F0BB0CC5D}" vid="{08397439-804E-4BB6-805D-F1EC10F39D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3703</TotalTime>
  <Words>2103</Words>
  <Application>Microsoft Office PowerPoint</Application>
  <PresentationFormat>Widescreen</PresentationFormat>
  <Paragraphs>317</Paragraphs>
  <Slides>41</Slides>
  <Notes>31</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41</vt:i4>
      </vt:variant>
    </vt:vector>
  </HeadingPairs>
  <TitlesOfParts>
    <vt:vector size="54" baseType="lpstr">
      <vt:lpstr>Arial</vt:lpstr>
      <vt:lpstr>Calibri</vt:lpstr>
      <vt:lpstr>Courier New</vt:lpstr>
      <vt:lpstr>Georgia</vt:lpstr>
      <vt:lpstr>Georgia Pro</vt:lpstr>
      <vt:lpstr>Google Sans</vt:lpstr>
      <vt:lpstr>Helvetica</vt:lpstr>
      <vt:lpstr>Helvetica Light</vt:lpstr>
      <vt:lpstr>Learn Source Sans Pro</vt:lpstr>
      <vt:lpstr>PT Serif</vt:lpstr>
      <vt:lpstr>Verdana</vt:lpstr>
      <vt:lpstr>Verdana Pro</vt:lpstr>
      <vt:lpstr>TEMPLATE - CCDA Style - 2024 Updated</vt:lpstr>
      <vt:lpstr>For teachers</vt:lpstr>
      <vt:lpstr>Welcome to  Childcare</vt:lpstr>
      <vt:lpstr>Agenda</vt:lpstr>
      <vt:lpstr>Important People</vt:lpstr>
      <vt:lpstr>Requirements to Pass the Class</vt:lpstr>
      <vt:lpstr>Class Overview</vt:lpstr>
      <vt:lpstr>Class Details</vt:lpstr>
      <vt:lpstr>Google Translate</vt:lpstr>
      <vt:lpstr>Required Materials</vt:lpstr>
      <vt:lpstr>Required Materials – Parts of the Book</vt:lpstr>
      <vt:lpstr>Parts of the Textbook</vt:lpstr>
      <vt:lpstr>Parts of the Textbook</vt:lpstr>
      <vt:lpstr>Parts of the Textbook</vt:lpstr>
      <vt:lpstr>Parts of the Textbook</vt:lpstr>
      <vt:lpstr>Parts of the Textbook</vt:lpstr>
      <vt:lpstr>Parts of the Textbook</vt:lpstr>
      <vt:lpstr>Virginia Department of Social Services’ Child Abuse and Neglect Training</vt:lpstr>
      <vt:lpstr>Better Kid Care by Penn State</vt:lpstr>
      <vt:lpstr>Better Kid Care by Penn State</vt:lpstr>
      <vt:lpstr>Better Kid Care by Penn State</vt:lpstr>
      <vt:lpstr>Required Trainings</vt:lpstr>
      <vt:lpstr>Required Trainings for Specific Concentrations</vt:lpstr>
      <vt:lpstr>Required Trainings</vt:lpstr>
      <vt:lpstr>CDA – What is it?</vt:lpstr>
      <vt:lpstr>CDA – Better Kid Care</vt:lpstr>
      <vt:lpstr>Happy learning!</vt:lpstr>
      <vt:lpstr>Congratulations! You have completed Childcare 1</vt:lpstr>
      <vt:lpstr>What you have done…</vt:lpstr>
      <vt:lpstr>What happens next?</vt:lpstr>
      <vt:lpstr>Class Details</vt:lpstr>
      <vt:lpstr>Required Trainings for Infants/Toddlers</vt:lpstr>
      <vt:lpstr>Required Trainings for Preschoolers</vt:lpstr>
      <vt:lpstr>Required Trainings for School-Age</vt:lpstr>
      <vt:lpstr>Textbook</vt:lpstr>
      <vt:lpstr>Textbook</vt:lpstr>
      <vt:lpstr>Textbook</vt:lpstr>
      <vt:lpstr>Congratulations! You have completed Childcare 2</vt:lpstr>
      <vt:lpstr>Important People</vt:lpstr>
      <vt:lpstr>What you have done…</vt:lpstr>
      <vt:lpstr>What happens next?</vt:lpstr>
      <vt:lpstr>CDA – Child Development Associate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Child Care</dc:title>
  <dc:creator>Ashley Iraheta</dc:creator>
  <cp:lastModifiedBy>Shakib Mahmud</cp:lastModifiedBy>
  <cp:revision>12</cp:revision>
  <dcterms:created xsi:type="dcterms:W3CDTF">2023-10-19T20:07:40Z</dcterms:created>
  <dcterms:modified xsi:type="dcterms:W3CDTF">2025-07-21T19:33:23Z</dcterms:modified>
</cp:coreProperties>
</file>